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0" r:id="rId5"/>
  </p:sldMasterIdLst>
  <p:notesMasterIdLst>
    <p:notesMasterId r:id="rId19"/>
  </p:notesMasterIdLst>
  <p:handoutMasterIdLst>
    <p:handoutMasterId r:id="rId20"/>
  </p:handoutMasterIdLst>
  <p:sldIdLst>
    <p:sldId id="300" r:id="rId6"/>
    <p:sldId id="411" r:id="rId7"/>
    <p:sldId id="422" r:id="rId8"/>
    <p:sldId id="405" r:id="rId9"/>
    <p:sldId id="400" r:id="rId10"/>
    <p:sldId id="419" r:id="rId11"/>
    <p:sldId id="408" r:id="rId12"/>
    <p:sldId id="414" r:id="rId13"/>
    <p:sldId id="423" r:id="rId14"/>
    <p:sldId id="424" r:id="rId15"/>
    <p:sldId id="425" r:id="rId16"/>
    <p:sldId id="404" r:id="rId17"/>
    <p:sldId id="409" r:id="rId18"/>
  </p:sldIdLst>
  <p:sldSz cx="9144000" cy="5143500" type="screen16x9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ordon Shetler" initials="G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B2"/>
    <a:srgbClr val="1C2F53"/>
    <a:srgbClr val="23487A"/>
    <a:srgbClr val="F3901D"/>
    <a:srgbClr val="49A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531" autoAdjust="0"/>
    <p:restoredTop sz="86496" autoAdjust="0"/>
  </p:normalViewPr>
  <p:slideViewPr>
    <p:cSldViewPr snapToObjects="1">
      <p:cViewPr varScale="1">
        <p:scale>
          <a:sx n="128" d="100"/>
          <a:sy n="128" d="100"/>
        </p:scale>
        <p:origin x="424" y="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70" d="100"/>
        <a:sy n="170" d="100"/>
      </p:scale>
      <p:origin x="0" y="-2496"/>
    </p:cViewPr>
  </p:sorterViewPr>
  <p:notesViewPr>
    <p:cSldViewPr snapToGrid="0" snapToObjects="1">
      <p:cViewPr varScale="1">
        <p:scale>
          <a:sx n="55" d="100"/>
          <a:sy n="55" d="100"/>
        </p:scale>
        <p:origin x="2850" y="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657487-3534-C941-ACC2-A2FA3E060E24}" type="datetimeFigureOut">
              <a:rPr lang="en-US" smtClean="0"/>
              <a:pPr/>
              <a:t>10/19/18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1F6EC-330E-4546-A05D-98142D6125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344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9E10E6-BAB0-429D-8E83-F2369E128D9A}" type="datetimeFigureOut">
              <a:rPr lang="en-US" smtClean="0"/>
              <a:pPr/>
              <a:t>10/19/18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D34CAF-A40A-4E3D-B801-56B6AF9D07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3767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467600" y="4629150"/>
            <a:ext cx="14478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0" y="361950"/>
            <a:ext cx="2971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0" y="209550"/>
            <a:ext cx="3276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80575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42351" y="361950"/>
            <a:ext cx="3200400" cy="153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000" kern="1200" baseline="0" dirty="0">
                <a:solidFill>
                  <a:srgbClr val="1C2F53"/>
                </a:solidFill>
                <a:latin typeface="Arial"/>
                <a:ea typeface="+mn-ea"/>
                <a:cs typeface="Arial"/>
              </a:rPr>
              <a:t>Mississippi River Basin Nutrient Management</a:t>
            </a:r>
            <a:endParaRPr lang="en-US" sz="1000" dirty="0">
              <a:solidFill>
                <a:srgbClr val="1C2F53"/>
              </a:solidFill>
              <a:latin typeface="Arial"/>
              <a:cs typeface="Arial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590550"/>
            <a:ext cx="2743200" cy="0"/>
          </a:xfrm>
          <a:prstGeom prst="line">
            <a:avLst/>
          </a:prstGeom>
          <a:ln w="12700">
            <a:solidFill>
              <a:srgbClr val="0076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TNCLogoPrimary_RGB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75805" y="4629150"/>
            <a:ext cx="1110996" cy="321010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0" y="4476750"/>
            <a:ext cx="9144000" cy="7330"/>
          </a:xfrm>
          <a:prstGeom prst="line">
            <a:avLst/>
          </a:prstGeom>
          <a:ln w="12700">
            <a:solidFill>
              <a:srgbClr val="0076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94825" y="361950"/>
            <a:ext cx="3200400" cy="153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000" kern="1200" baseline="0" dirty="0">
                <a:solidFill>
                  <a:srgbClr val="1C2F53"/>
                </a:solidFill>
                <a:latin typeface="Arial"/>
                <a:ea typeface="+mn-ea"/>
                <a:cs typeface="Arial"/>
              </a:rPr>
              <a:t>Mississippi River Basin Nutrient Management</a:t>
            </a:r>
            <a:endParaRPr lang="en-US" sz="1000" dirty="0">
              <a:solidFill>
                <a:srgbClr val="1C2F53"/>
              </a:solidFill>
              <a:latin typeface="Arial"/>
              <a:cs typeface="Arial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590550"/>
            <a:ext cx="2819400" cy="0"/>
          </a:xfrm>
          <a:prstGeom prst="line">
            <a:avLst/>
          </a:prstGeom>
          <a:ln w="12700">
            <a:solidFill>
              <a:srgbClr val="0076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0" y="4476750"/>
            <a:ext cx="9144000" cy="7330"/>
          </a:xfrm>
          <a:prstGeom prst="line">
            <a:avLst/>
          </a:prstGeom>
          <a:ln w="12700">
            <a:solidFill>
              <a:srgbClr val="0076B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mailto:kjohnson@tnc.org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tiff"/><Relationship Id="rId7" Type="http://schemas.openxmlformats.org/officeDocument/2006/relationships/image" Target="../media/image17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tiff"/><Relationship Id="rId7" Type="http://schemas.openxmlformats.org/officeDocument/2006/relationships/image" Target="../media/image17.tif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 txBox="1">
            <a:spLocks/>
          </p:cNvSpPr>
          <p:nvPr/>
        </p:nvSpPr>
        <p:spPr>
          <a:xfrm>
            <a:off x="0" y="2596078"/>
            <a:ext cx="9120352" cy="11079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3600" b="1" dirty="0">
                <a:solidFill>
                  <a:srgbClr val="0076B2"/>
                </a:solidFill>
                <a:ea typeface="+mj-ea"/>
                <a:cs typeface="Arial"/>
              </a:rPr>
              <a:t>Prioritizing Floodplains to Restore the Mississippi River Basin</a:t>
            </a:r>
          </a:p>
        </p:txBody>
      </p:sp>
      <p:sp>
        <p:nvSpPr>
          <p:cNvPr id="15" name="Subtitle 6">
            <a:extLst>
              <a:ext uri="{FF2B5EF4-FFF2-40B4-BE49-F238E27FC236}">
                <a16:creationId xmlns:a16="http://schemas.microsoft.com/office/drawing/2014/main" id="{FD5E86F8-3FCD-E44B-90F8-B53CA6C4C9FC}"/>
              </a:ext>
            </a:extLst>
          </p:cNvPr>
          <p:cNvSpPr txBox="1">
            <a:spLocks/>
          </p:cNvSpPr>
          <p:nvPr/>
        </p:nvSpPr>
        <p:spPr>
          <a:xfrm>
            <a:off x="0" y="3867150"/>
            <a:ext cx="9120352" cy="1219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cs typeface="Courier New" panose="02070309020205020404" pitchFamily="49" charset="0"/>
              </a:rPr>
              <a:t>Kris Johnson, PhD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cs typeface="Courier New" panose="02070309020205020404" pitchFamily="49" charset="0"/>
              </a:rPr>
              <a:t>The Nature Conservancy 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cs typeface="Courier New" panose="02070309020205020404" pitchFamily="49" charset="0"/>
              </a:rPr>
              <a:t>October 24, 2018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A40A49E-726E-5848-9972-F6D84F4F5F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" t="8190" r="27986" b="20138"/>
          <a:stretch/>
        </p:blipFill>
        <p:spPr bwMode="auto">
          <a:xfrm>
            <a:off x="6551610" y="361950"/>
            <a:ext cx="2568742" cy="2071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Documents and Settings\jfilipiak\My Documents\My pictures for real\TNC\WO photo archive\Mark Godfrey Miss r.jpg">
            <a:extLst>
              <a:ext uri="{FF2B5EF4-FFF2-40B4-BE49-F238E27FC236}">
                <a16:creationId xmlns:a16="http://schemas.microsoft.com/office/drawing/2014/main" id="{8972AA88-EB63-C34B-8C7F-6CA6E0CD18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8" r="2743"/>
          <a:stretch/>
        </p:blipFill>
        <p:spPr bwMode="auto">
          <a:xfrm>
            <a:off x="54864" y="361950"/>
            <a:ext cx="2809562" cy="207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14D65C-C7AD-334A-8CD9-9399C6B78B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70" r="4003"/>
          <a:stretch/>
        </p:blipFill>
        <p:spPr>
          <a:xfrm>
            <a:off x="2923974" y="361950"/>
            <a:ext cx="3581400" cy="207105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55F05D9-2654-F045-AE71-737845355F31}"/>
              </a:ext>
            </a:extLst>
          </p:cNvPr>
          <p:cNvSpPr txBox="1"/>
          <p:nvPr/>
        </p:nvSpPr>
        <p:spPr>
          <a:xfrm>
            <a:off x="0" y="5715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6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Floodplain Prioritization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D5D6EF-33F7-0545-ACB9-2E6556DA8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548640"/>
            <a:ext cx="5076535" cy="392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94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55F05D9-2654-F045-AE71-737845355F31}"/>
              </a:ext>
            </a:extLst>
          </p:cNvPr>
          <p:cNvSpPr txBox="1"/>
          <p:nvPr/>
        </p:nvSpPr>
        <p:spPr>
          <a:xfrm>
            <a:off x="0" y="5715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6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Floodplain Prioritization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07CC46-7C75-8E4C-A1B0-8A10640C1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548640"/>
            <a:ext cx="5076534" cy="392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46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55F05D9-2654-F045-AE71-737845355F31}"/>
              </a:ext>
            </a:extLst>
          </p:cNvPr>
          <p:cNvSpPr txBox="1"/>
          <p:nvPr/>
        </p:nvSpPr>
        <p:spPr>
          <a:xfrm>
            <a:off x="0" y="57150"/>
            <a:ext cx="586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6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Floodplain Explorer Decision Tool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36AE17E-B49E-C541-9DE0-8BE2572D3201}"/>
              </a:ext>
            </a:extLst>
          </p:cNvPr>
          <p:cNvGrpSpPr>
            <a:grpSpLocks noChangeAspect="1"/>
          </p:cNvGrpSpPr>
          <p:nvPr/>
        </p:nvGrpSpPr>
        <p:grpSpPr>
          <a:xfrm>
            <a:off x="1143000" y="666750"/>
            <a:ext cx="7040880" cy="3785791"/>
            <a:chOff x="-67243" y="203200"/>
            <a:chExt cx="7983455" cy="42926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E9660BE-5003-9841-A66B-4901490DB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00" y="203200"/>
              <a:ext cx="5173012" cy="42926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132CD51-0928-334F-A725-A3ED07427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243" y="203200"/>
              <a:ext cx="2810443" cy="42862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6838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 txBox="1">
            <a:spLocks/>
          </p:cNvSpPr>
          <p:nvPr/>
        </p:nvSpPr>
        <p:spPr>
          <a:xfrm>
            <a:off x="0" y="2800350"/>
            <a:ext cx="9113566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3600" b="1" dirty="0">
                <a:solidFill>
                  <a:srgbClr val="0076B2"/>
                </a:solidFill>
                <a:ea typeface="+mj-ea"/>
                <a:cs typeface="Arial"/>
              </a:rPr>
              <a:t>Questions? </a:t>
            </a:r>
          </a:p>
        </p:txBody>
      </p:sp>
      <p:sp>
        <p:nvSpPr>
          <p:cNvPr id="14" name="Subtitle 6">
            <a:extLst>
              <a:ext uri="{FF2B5EF4-FFF2-40B4-BE49-F238E27FC236}">
                <a16:creationId xmlns:a16="http://schemas.microsoft.com/office/drawing/2014/main" id="{1A100D43-33FD-6A49-BA36-BA55B4D10F1B}"/>
              </a:ext>
            </a:extLst>
          </p:cNvPr>
          <p:cNvSpPr txBox="1">
            <a:spLocks/>
          </p:cNvSpPr>
          <p:nvPr/>
        </p:nvSpPr>
        <p:spPr>
          <a:xfrm>
            <a:off x="3072590" y="3354348"/>
            <a:ext cx="2968386" cy="38099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Courier New" panose="02070309020205020404" pitchFamily="49" charset="0"/>
                <a:hlinkClick r:id="rId2"/>
              </a:rPr>
              <a:t>kjohnson@tnc.org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cs typeface="Courier New" panose="02070309020205020404" pitchFamily="49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cs typeface="Courier New" panose="02070309020205020404" pitchFamily="49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C93D06DA-2F9B-4A40-B0B3-800D799BBE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" t="8190" r="27986" b="20138"/>
          <a:stretch/>
        </p:blipFill>
        <p:spPr bwMode="auto">
          <a:xfrm>
            <a:off x="6564923" y="379370"/>
            <a:ext cx="2568742" cy="2071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Documents and Settings\jfilipiak\My Documents\My pictures for real\TNC\WO photo archive\Mark Godfrey Miss r.jpg">
            <a:extLst>
              <a:ext uri="{FF2B5EF4-FFF2-40B4-BE49-F238E27FC236}">
                <a16:creationId xmlns:a16="http://schemas.microsoft.com/office/drawing/2014/main" id="{9CE131D1-4E1B-6842-AA1B-1777C5F980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8" r="2743"/>
          <a:stretch/>
        </p:blipFill>
        <p:spPr bwMode="auto">
          <a:xfrm>
            <a:off x="54864" y="361950"/>
            <a:ext cx="2809562" cy="207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5B351EE-466B-D749-BE56-914C84CC1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70" r="4003"/>
          <a:stretch/>
        </p:blipFill>
        <p:spPr>
          <a:xfrm>
            <a:off x="2923974" y="361950"/>
            <a:ext cx="3581400" cy="207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75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780425DA-105A-EC47-B5C8-E54F52119A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"/>
          <a:stretch/>
        </p:blipFill>
        <p:spPr>
          <a:xfrm>
            <a:off x="5415587" y="709735"/>
            <a:ext cx="3118813" cy="17555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B792F3-01D6-9147-BFE4-2A46085875B8}"/>
              </a:ext>
            </a:extLst>
          </p:cNvPr>
          <p:cNvSpPr txBox="1"/>
          <p:nvPr/>
        </p:nvSpPr>
        <p:spPr>
          <a:xfrm>
            <a:off x="0" y="57150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6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Benefits of Floodplains</a:t>
            </a:r>
          </a:p>
        </p:txBody>
      </p:sp>
      <p:pic>
        <p:nvPicPr>
          <p:cNvPr id="5" name="Picture 4" descr="NA Water Template Photo-4.jpg">
            <a:extLst>
              <a:ext uri="{FF2B5EF4-FFF2-40B4-BE49-F238E27FC236}">
                <a16:creationId xmlns:a16="http://schemas.microsoft.com/office/drawing/2014/main" id="{5EA041AF-5309-F74D-9B76-3600240821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7"/>
          <a:stretch/>
        </p:blipFill>
        <p:spPr>
          <a:xfrm>
            <a:off x="5415588" y="2528217"/>
            <a:ext cx="3118812" cy="1900881"/>
          </a:xfrm>
          <a:prstGeom prst="rect">
            <a:avLst/>
          </a:prstGeom>
        </p:spPr>
      </p:pic>
      <p:pic>
        <p:nvPicPr>
          <p:cNvPr id="7" name="Picture 3" descr="JuvChinookComparison2">
            <a:extLst>
              <a:ext uri="{FF2B5EF4-FFF2-40B4-BE49-F238E27FC236}">
                <a16:creationId xmlns:a16="http://schemas.microsoft.com/office/drawing/2014/main" id="{070B732A-AC6C-9844-AA35-0158579972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12285" r="11936"/>
          <a:stretch/>
        </p:blipFill>
        <p:spPr>
          <a:xfrm>
            <a:off x="491570" y="712050"/>
            <a:ext cx="2349993" cy="1755519"/>
          </a:xfrm>
          <a:prstGeom prst="rect">
            <a:avLst/>
          </a:prstGeom>
          <a:noFill/>
        </p:spPr>
      </p:pic>
      <p:pic>
        <p:nvPicPr>
          <p:cNvPr id="8" name="Picture 6" descr="canvasback1.jpg">
            <a:extLst>
              <a:ext uri="{FF2B5EF4-FFF2-40B4-BE49-F238E27FC236}">
                <a16:creationId xmlns:a16="http://schemas.microsoft.com/office/drawing/2014/main" id="{383BFEF6-72B5-8544-93F3-F3146C0558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8" r="14790"/>
          <a:stretch>
            <a:fillRect/>
          </a:stretch>
        </p:blipFill>
        <p:spPr bwMode="auto">
          <a:xfrm>
            <a:off x="491570" y="2529176"/>
            <a:ext cx="2349993" cy="189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iowa7.jpg">
            <a:extLst>
              <a:ext uri="{FF2B5EF4-FFF2-40B4-BE49-F238E27FC236}">
                <a16:creationId xmlns:a16="http://schemas.microsoft.com/office/drawing/2014/main" id="{FF8F5205-EAE2-5342-B876-0C5BEBF56D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5" b="1955"/>
          <a:stretch/>
        </p:blipFill>
        <p:spPr>
          <a:xfrm>
            <a:off x="2971800" y="726130"/>
            <a:ext cx="2362200" cy="1741439"/>
          </a:xfrm>
          <a:prstGeom prst="rect">
            <a:avLst/>
          </a:prstGeom>
        </p:spPr>
      </p:pic>
      <p:pic>
        <p:nvPicPr>
          <p:cNvPr id="10" name="Picture 9" descr="iowa.jpg">
            <a:extLst>
              <a:ext uri="{FF2B5EF4-FFF2-40B4-BE49-F238E27FC236}">
                <a16:creationId xmlns:a16="http://schemas.microsoft.com/office/drawing/2014/main" id="{400412E7-37D9-154A-AEA1-EDC5C47D05A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48" r="542"/>
          <a:stretch/>
        </p:blipFill>
        <p:spPr>
          <a:xfrm>
            <a:off x="2971800" y="2529176"/>
            <a:ext cx="2362200" cy="189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7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59781BC-B373-894F-8783-8F9B1308B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A308D6B-369E-4C42-B0B2-8E545392EA33}"/>
              </a:ext>
            </a:extLst>
          </p:cNvPr>
          <p:cNvSpPr txBox="1"/>
          <p:nvPr/>
        </p:nvSpPr>
        <p:spPr>
          <a:xfrm>
            <a:off x="0" y="57150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6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Successful Floodplain Projects</a:t>
            </a:r>
          </a:p>
        </p:txBody>
      </p:sp>
    </p:spTree>
    <p:extLst>
      <p:ext uri="{BB962C8B-B14F-4D97-AF65-F5344CB8AC3E}">
        <p14:creationId xmlns:p14="http://schemas.microsoft.com/office/powerpoint/2010/main" val="518575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55F05D9-2654-F045-AE71-737845355F31}"/>
              </a:ext>
            </a:extLst>
          </p:cNvPr>
          <p:cNvSpPr txBox="1"/>
          <p:nvPr/>
        </p:nvSpPr>
        <p:spPr>
          <a:xfrm>
            <a:off x="0" y="5715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6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Floodplain Prioritization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712095-069B-A44E-997C-0AFD53570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208" y="2558716"/>
            <a:ext cx="31710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cs typeface="Arial" charset="0"/>
              </a:rPr>
              <a:t>Where to invest? 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15" name="Picture 2" descr="C:\Documents and Settings\jfilipiak\My Documents\My pictures for real\TNC\WO photo archive\Mark Godfrey Miss r.jpg">
            <a:extLst>
              <a:ext uri="{FF2B5EF4-FFF2-40B4-BE49-F238E27FC236}">
                <a16:creationId xmlns:a16="http://schemas.microsoft.com/office/drawing/2014/main" id="{9CC48E86-7C71-424F-871A-6DCE40C25C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8" r="2743"/>
          <a:stretch/>
        </p:blipFill>
        <p:spPr bwMode="auto">
          <a:xfrm>
            <a:off x="3886200" y="666750"/>
            <a:ext cx="5105400" cy="376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E427372-B9AE-754F-A42E-2AD8E3DB5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08" y="1244913"/>
            <a:ext cx="38568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cs typeface="Arial" charset="0"/>
              </a:rPr>
              <a:t>How do we scale up? 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623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F4EAC28-009D-3841-8A26-8FABCDF3F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770" y="1845290"/>
            <a:ext cx="6126480" cy="26314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5F05D9-2654-F045-AE71-737845355F31}"/>
              </a:ext>
            </a:extLst>
          </p:cNvPr>
          <p:cNvSpPr txBox="1"/>
          <p:nvPr/>
        </p:nvSpPr>
        <p:spPr>
          <a:xfrm>
            <a:off x="0" y="57150"/>
            <a:ext cx="382905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6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Floodplain Analysis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AE6690-AC74-2D46-8F4F-5A7DE88CA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6" y="855586"/>
            <a:ext cx="1645920" cy="7069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E106BE-A72B-1748-B7C1-1168DB455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487" y="855587"/>
            <a:ext cx="1645920" cy="7069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86EA60-324D-E446-8588-C6E0ED485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9050" y="855589"/>
            <a:ext cx="1645920" cy="7069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8BB59B-1D83-0142-9B8A-195C61A87C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0700" y="865114"/>
            <a:ext cx="1645920" cy="7069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092967-2DF2-444F-8220-1CB17496DB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2350" y="874943"/>
            <a:ext cx="1645920" cy="70696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1B40051-F9BF-7148-BC30-E6DF232B9E96}"/>
              </a:ext>
            </a:extLst>
          </p:cNvPr>
          <p:cNvCxnSpPr>
            <a:cxnSpLocks/>
          </p:cNvCxnSpPr>
          <p:nvPr/>
        </p:nvCxnSpPr>
        <p:spPr>
          <a:xfrm>
            <a:off x="1371600" y="1581903"/>
            <a:ext cx="304800" cy="3174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E777647-CC64-3B46-9A97-63491A0F934C}"/>
              </a:ext>
            </a:extLst>
          </p:cNvPr>
          <p:cNvCxnSpPr>
            <a:cxnSpLocks/>
          </p:cNvCxnSpPr>
          <p:nvPr/>
        </p:nvCxnSpPr>
        <p:spPr>
          <a:xfrm>
            <a:off x="2971800" y="1504950"/>
            <a:ext cx="151447" cy="3576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EE20413-B6F7-9D46-A568-8A7A1FFD58B3}"/>
              </a:ext>
            </a:extLst>
          </p:cNvPr>
          <p:cNvCxnSpPr>
            <a:cxnSpLocks/>
          </p:cNvCxnSpPr>
          <p:nvPr/>
        </p:nvCxnSpPr>
        <p:spPr>
          <a:xfrm>
            <a:off x="4393883" y="1468258"/>
            <a:ext cx="0" cy="3576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EC90848-85D7-3047-B29D-79CADAA9901D}"/>
              </a:ext>
            </a:extLst>
          </p:cNvPr>
          <p:cNvCxnSpPr>
            <a:cxnSpLocks/>
          </p:cNvCxnSpPr>
          <p:nvPr/>
        </p:nvCxnSpPr>
        <p:spPr>
          <a:xfrm flipH="1">
            <a:off x="5600700" y="1515154"/>
            <a:ext cx="342900" cy="4469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2320EC7-0C3D-F146-A010-745CD8E55F22}"/>
              </a:ext>
            </a:extLst>
          </p:cNvPr>
          <p:cNvCxnSpPr>
            <a:cxnSpLocks/>
          </p:cNvCxnSpPr>
          <p:nvPr/>
        </p:nvCxnSpPr>
        <p:spPr>
          <a:xfrm flipH="1">
            <a:off x="6903720" y="1515154"/>
            <a:ext cx="580071" cy="4469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B651147D-531D-B84A-A0FA-0B3F6454C938}"/>
              </a:ext>
            </a:extLst>
          </p:cNvPr>
          <p:cNvSpPr txBox="1">
            <a:spLocks/>
          </p:cNvSpPr>
          <p:nvPr/>
        </p:nvSpPr>
        <p:spPr>
          <a:xfrm>
            <a:off x="0" y="1885950"/>
            <a:ext cx="9144000" cy="243858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63" indent="0" algn="ctr">
              <a:spcBef>
                <a:spcPts val="0"/>
              </a:spcBef>
              <a:buNone/>
            </a:pPr>
            <a:endParaRPr lang="en-US" b="1" dirty="0"/>
          </a:p>
          <a:p>
            <a:pPr marL="233363" indent="0" algn="ctr">
              <a:spcBef>
                <a:spcPts val="0"/>
              </a:spcBef>
              <a:buNone/>
            </a:pPr>
            <a:r>
              <a:rPr lang="en-US" b="1" dirty="0"/>
              <a:t>41 million people at risk</a:t>
            </a:r>
          </a:p>
          <a:p>
            <a:pPr marL="233363" indent="0" algn="ctr">
              <a:spcBef>
                <a:spcPts val="0"/>
              </a:spcBef>
              <a:buNone/>
            </a:pPr>
            <a:r>
              <a:rPr lang="en-US" sz="1600" b="1" dirty="0"/>
              <a:t> </a:t>
            </a:r>
          </a:p>
          <a:p>
            <a:pPr marL="233363" indent="0" algn="ctr">
              <a:spcBef>
                <a:spcPts val="0"/>
              </a:spcBef>
              <a:buNone/>
            </a:pPr>
            <a:r>
              <a:rPr lang="en-US" b="1" dirty="0"/>
              <a:t>$5 TRILLION exposed</a:t>
            </a:r>
          </a:p>
          <a:p>
            <a:pPr marL="233363" indent="0" algn="ctr">
              <a:spcBef>
                <a:spcPts val="0"/>
              </a:spcBef>
              <a:buNone/>
            </a:pPr>
            <a:r>
              <a:rPr lang="en-US" b="1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5A4E57-AEC8-E44A-BB44-F296C805F7C0}"/>
              </a:ext>
            </a:extLst>
          </p:cNvPr>
          <p:cNvSpPr txBox="1"/>
          <p:nvPr/>
        </p:nvSpPr>
        <p:spPr>
          <a:xfrm>
            <a:off x="4846320" y="4480560"/>
            <a:ext cx="1582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Wing et al 2018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A49290-A70F-DB4D-876C-C63BE958137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7" t="7505" r="13406" b="8288"/>
          <a:stretch/>
        </p:blipFill>
        <p:spPr>
          <a:xfrm>
            <a:off x="73152" y="4498848"/>
            <a:ext cx="845092" cy="640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B2AD12-B19E-3947-90DD-FF709E4908D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23"/>
          <a:stretch/>
        </p:blipFill>
        <p:spPr>
          <a:xfrm>
            <a:off x="1106680" y="4531213"/>
            <a:ext cx="1615689" cy="53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50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AD3FA17-1DBF-8444-BFFE-F637869239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32" b="31896"/>
          <a:stretch/>
        </p:blipFill>
        <p:spPr bwMode="auto">
          <a:xfrm>
            <a:off x="997205" y="1892440"/>
            <a:ext cx="7315200" cy="25541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5F05D9-2654-F045-AE71-737845355F31}"/>
              </a:ext>
            </a:extLst>
          </p:cNvPr>
          <p:cNvSpPr txBox="1"/>
          <p:nvPr/>
        </p:nvSpPr>
        <p:spPr>
          <a:xfrm>
            <a:off x="0" y="57150"/>
            <a:ext cx="3829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6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Floodplain Analysis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AE6690-AC74-2D46-8F4F-5A7DE88CA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6" y="855586"/>
            <a:ext cx="1645920" cy="7069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E106BE-A72B-1748-B7C1-1168DB455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487" y="855587"/>
            <a:ext cx="1645920" cy="7069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86EA60-324D-E446-8588-C6E0ED485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9050" y="855589"/>
            <a:ext cx="1645920" cy="7069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8BB59B-1D83-0142-9B8A-195C61A87C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0700" y="865114"/>
            <a:ext cx="1645920" cy="7069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092967-2DF2-444F-8220-1CB17496DB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2350" y="874943"/>
            <a:ext cx="1645920" cy="70696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1B40051-F9BF-7148-BC30-E6DF232B9E96}"/>
              </a:ext>
            </a:extLst>
          </p:cNvPr>
          <p:cNvCxnSpPr>
            <a:cxnSpLocks/>
          </p:cNvCxnSpPr>
          <p:nvPr/>
        </p:nvCxnSpPr>
        <p:spPr>
          <a:xfrm>
            <a:off x="1371600" y="1581903"/>
            <a:ext cx="304800" cy="3174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E777647-CC64-3B46-9A97-63491A0F934C}"/>
              </a:ext>
            </a:extLst>
          </p:cNvPr>
          <p:cNvCxnSpPr>
            <a:cxnSpLocks/>
          </p:cNvCxnSpPr>
          <p:nvPr/>
        </p:nvCxnSpPr>
        <p:spPr>
          <a:xfrm>
            <a:off x="2971800" y="1504950"/>
            <a:ext cx="151447" cy="3576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EE20413-B6F7-9D46-A568-8A7A1FFD58B3}"/>
              </a:ext>
            </a:extLst>
          </p:cNvPr>
          <p:cNvCxnSpPr>
            <a:cxnSpLocks/>
          </p:cNvCxnSpPr>
          <p:nvPr/>
        </p:nvCxnSpPr>
        <p:spPr>
          <a:xfrm>
            <a:off x="4393883" y="1468258"/>
            <a:ext cx="0" cy="3576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EC90848-85D7-3047-B29D-79CADAA9901D}"/>
              </a:ext>
            </a:extLst>
          </p:cNvPr>
          <p:cNvCxnSpPr>
            <a:cxnSpLocks/>
          </p:cNvCxnSpPr>
          <p:nvPr/>
        </p:nvCxnSpPr>
        <p:spPr>
          <a:xfrm flipH="1">
            <a:off x="5600700" y="1515154"/>
            <a:ext cx="342900" cy="4469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2320EC7-0C3D-F146-A010-745CD8E55F22}"/>
              </a:ext>
            </a:extLst>
          </p:cNvPr>
          <p:cNvCxnSpPr>
            <a:cxnSpLocks/>
          </p:cNvCxnSpPr>
          <p:nvPr/>
        </p:nvCxnSpPr>
        <p:spPr>
          <a:xfrm flipH="1">
            <a:off x="6903720" y="1515154"/>
            <a:ext cx="580071" cy="4469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63902A9-668D-9746-92E0-BC4317DE4D2C}"/>
              </a:ext>
            </a:extLst>
          </p:cNvPr>
          <p:cNvSpPr txBox="1"/>
          <p:nvPr/>
        </p:nvSpPr>
        <p:spPr>
          <a:xfrm>
            <a:off x="4846320" y="4480560"/>
            <a:ext cx="2631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Johnson et al </a:t>
            </a:r>
            <a:r>
              <a:rPr lang="en-US" sz="1600" i="1" dirty="0"/>
              <a:t>in preparation</a:t>
            </a:r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2A24F8C1-E61B-1E43-AEFB-67475061857A}"/>
              </a:ext>
            </a:extLst>
          </p:cNvPr>
          <p:cNvSpPr txBox="1">
            <a:spLocks/>
          </p:cNvSpPr>
          <p:nvPr/>
        </p:nvSpPr>
        <p:spPr>
          <a:xfrm>
            <a:off x="0" y="2028655"/>
            <a:ext cx="9135159" cy="237189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63" indent="0" algn="ctr">
              <a:spcBef>
                <a:spcPts val="0"/>
              </a:spcBef>
              <a:buNone/>
            </a:pPr>
            <a:endParaRPr lang="en-US" b="1" dirty="0"/>
          </a:p>
          <a:p>
            <a:pPr marL="233363" indent="0" algn="ctr">
              <a:spcBef>
                <a:spcPts val="0"/>
              </a:spcBef>
              <a:buNone/>
            </a:pPr>
            <a:r>
              <a:rPr lang="en-US" b="1" dirty="0"/>
              <a:t>Floodplain conservation provides </a:t>
            </a:r>
          </a:p>
          <a:p>
            <a:pPr marL="233363" indent="0" algn="ctr">
              <a:spcBef>
                <a:spcPts val="0"/>
              </a:spcBef>
              <a:buNone/>
            </a:pPr>
            <a:r>
              <a:rPr lang="en-US" b="1" dirty="0"/>
              <a:t>cost-effective flood damage reduction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6B2C472-EE41-1B4B-A21B-40D8D06CF90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7" t="7505" r="13406" b="8288"/>
          <a:stretch/>
        </p:blipFill>
        <p:spPr>
          <a:xfrm>
            <a:off x="73152" y="4498848"/>
            <a:ext cx="845092" cy="6400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C975502-111D-754B-A4A5-6CAB605D4E1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23"/>
          <a:stretch/>
        </p:blipFill>
        <p:spPr>
          <a:xfrm>
            <a:off x="1106680" y="4531213"/>
            <a:ext cx="1615689" cy="53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09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55F05D9-2654-F045-AE71-737845355F31}"/>
              </a:ext>
            </a:extLst>
          </p:cNvPr>
          <p:cNvSpPr txBox="1"/>
          <p:nvPr/>
        </p:nvSpPr>
        <p:spPr>
          <a:xfrm>
            <a:off x="0" y="57150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6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Floodplain Prioritization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57CB90A4-1D0F-2D41-900B-7079832B1239}"/>
              </a:ext>
            </a:extLst>
          </p:cNvPr>
          <p:cNvSpPr txBox="1">
            <a:spLocks/>
          </p:cNvSpPr>
          <p:nvPr/>
        </p:nvSpPr>
        <p:spPr>
          <a:xfrm>
            <a:off x="228600" y="838200"/>
            <a:ext cx="4648200" cy="2895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40080">
              <a:tabLst>
                <a:tab pos="640080" algn="l"/>
              </a:tabLst>
            </a:pPr>
            <a:r>
              <a:rPr lang="en-US" sz="2000" b="1" dirty="0">
                <a:solidFill>
                  <a:schemeClr val="tx1"/>
                </a:solidFill>
              </a:rPr>
              <a:t>Nutrients: 	   </a:t>
            </a:r>
            <a:r>
              <a:rPr lang="en-US" sz="2000" dirty="0">
                <a:solidFill>
                  <a:schemeClr val="tx1"/>
                </a:solidFill>
              </a:rPr>
              <a:t>Gulf of Mexico &amp; </a:t>
            </a:r>
          </a:p>
          <a:p>
            <a:pPr algn="l" defTabSz="457200">
              <a:tabLst>
                <a:tab pos="457200" algn="l"/>
              </a:tabLst>
            </a:pPr>
            <a:r>
              <a:rPr lang="en-US" sz="2000" dirty="0">
                <a:solidFill>
                  <a:schemeClr val="tx1"/>
                </a:solidFill>
              </a:rPr>
              <a:t>			 local water quality</a:t>
            </a:r>
          </a:p>
          <a:p>
            <a:pPr algn="l">
              <a:tabLst>
                <a:tab pos="457200" algn="l"/>
              </a:tabLst>
            </a:pPr>
            <a:endParaRPr lang="en-US" sz="2000" dirty="0">
              <a:solidFill>
                <a:schemeClr val="tx1"/>
              </a:solidFill>
            </a:endParaRPr>
          </a:p>
          <a:p>
            <a:pPr algn="l" defTabSz="457200">
              <a:tabLst>
                <a:tab pos="457200" algn="l"/>
              </a:tabLst>
            </a:pPr>
            <a:r>
              <a:rPr lang="en-US" sz="2000" b="1" dirty="0">
                <a:solidFill>
                  <a:schemeClr val="tx1"/>
                </a:solidFill>
              </a:rPr>
              <a:t>Flooding:	 </a:t>
            </a:r>
            <a:r>
              <a:rPr lang="en-US" sz="2000" dirty="0">
                <a:solidFill>
                  <a:schemeClr val="tx1"/>
                </a:solidFill>
              </a:rPr>
              <a:t>exposure, damages &amp; 	</a:t>
            </a:r>
          </a:p>
          <a:p>
            <a:pPr algn="l" defTabSz="457200">
              <a:tabLst>
                <a:tab pos="457200" algn="l"/>
              </a:tabLst>
            </a:pPr>
            <a:r>
              <a:rPr lang="en-US" sz="2000" dirty="0">
                <a:solidFill>
                  <a:schemeClr val="tx1"/>
                </a:solidFill>
              </a:rPr>
              <a:t>			 social vulnerability</a:t>
            </a:r>
          </a:p>
          <a:p>
            <a:pPr algn="l">
              <a:tabLst>
                <a:tab pos="457200" algn="l"/>
              </a:tabLst>
            </a:pPr>
            <a:endParaRPr lang="en-US" sz="2000" dirty="0">
              <a:solidFill>
                <a:schemeClr val="tx1"/>
              </a:solidFill>
            </a:endParaRPr>
          </a:p>
          <a:p>
            <a:pPr algn="l" defTabSz="457200">
              <a:tabLst>
                <a:tab pos="457200" algn="l"/>
              </a:tabLst>
            </a:pPr>
            <a:r>
              <a:rPr lang="en-US" sz="2000" b="1" dirty="0">
                <a:solidFill>
                  <a:schemeClr val="tx1"/>
                </a:solidFill>
              </a:rPr>
              <a:t>Biodiversity:	 </a:t>
            </a:r>
            <a:r>
              <a:rPr lang="en-US" sz="2000" dirty="0">
                <a:solidFill>
                  <a:schemeClr val="tx1"/>
                </a:solidFill>
              </a:rPr>
              <a:t>species, habitat priorities </a:t>
            </a:r>
          </a:p>
          <a:p>
            <a:pPr algn="l" defTabSz="457200">
              <a:tabLst>
                <a:tab pos="457200" algn="l"/>
              </a:tabLst>
            </a:pPr>
            <a:r>
              <a:rPr lang="en-US" sz="2000" dirty="0">
                <a:solidFill>
                  <a:schemeClr val="tx1"/>
                </a:solidFill>
              </a:rPr>
              <a:t>			 &amp; landscape connectivity</a:t>
            </a:r>
          </a:p>
          <a:p>
            <a:pPr algn="l"/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1D68CF-B4F1-9D4A-BE33-D1BB25DE8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91440"/>
            <a:ext cx="3391592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807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55F05D9-2654-F045-AE71-737845355F31}"/>
              </a:ext>
            </a:extLst>
          </p:cNvPr>
          <p:cNvSpPr txBox="1"/>
          <p:nvPr/>
        </p:nvSpPr>
        <p:spPr>
          <a:xfrm>
            <a:off x="0" y="5715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6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Floodplain Prioritization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B573AB-7DAE-3940-9F91-E278E03E0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066" y="553974"/>
            <a:ext cx="5076534" cy="39227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337EBC-748D-6545-8637-D2FF350BB0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7" t="7505" r="13406" b="8288"/>
          <a:stretch/>
        </p:blipFill>
        <p:spPr>
          <a:xfrm>
            <a:off x="73152" y="4498848"/>
            <a:ext cx="84509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2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55F05D9-2654-F045-AE71-737845355F31}"/>
              </a:ext>
            </a:extLst>
          </p:cNvPr>
          <p:cNvSpPr txBox="1"/>
          <p:nvPr/>
        </p:nvSpPr>
        <p:spPr>
          <a:xfrm>
            <a:off x="0" y="5715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6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Floodplain Prioritization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DB0481-2A17-5041-9FEB-777912C53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548640"/>
            <a:ext cx="5076535" cy="392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25506"/>
      </p:ext>
    </p:extLst>
  </p:cSld>
  <p:clrMapOvr>
    <a:masterClrMapping/>
  </p:clrMapOvr>
</p:sld>
</file>

<file path=ppt/theme/theme1.xml><?xml version="1.0" encoding="utf-8"?>
<a:theme xmlns:a="http://schemas.openxmlformats.org/drawingml/2006/main" name="Learning Exchange - 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earning Exchange - Tex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Form" ma:contentTypeID="0x01010100C3FBDA3D49308F40912C179513A65A40" ma:contentTypeVersion="182" ma:contentTypeDescription="Fill out this form." ma:contentTypeScope="" ma:versionID="57ab5052f04c2b635e4924d951a32451">
  <xsd:schema xmlns:xsd="http://www.w3.org/2001/XMLSchema" xmlns:xs="http://www.w3.org/2001/XMLSchema" xmlns:p="http://schemas.microsoft.com/office/2006/metadata/properties" xmlns:ns1="http://schemas.microsoft.com/sharepoint/v3" xmlns:ns2="ed81cfd1-a481-4e12-908d-7d5854285482" xmlns:ns3="db7d04d3-301e-4b06-a743-f292f20d7fff" targetNamespace="http://schemas.microsoft.com/office/2006/metadata/properties" ma:root="true" ma:fieldsID="f0140043febd223f19ab094dd2536569" ns1:_="" ns2:_="" ns3:_="">
    <xsd:import namespace="http://schemas.microsoft.com/sharepoint/v3"/>
    <xsd:import namespace="ed81cfd1-a481-4e12-908d-7d5854285482"/>
    <xsd:import namespace="db7d04d3-301e-4b06-a743-f292f20d7fff"/>
    <xsd:element name="properties">
      <xsd:complexType>
        <xsd:sequence>
          <xsd:element name="documentManagement">
            <xsd:complexType>
              <xsd:all>
                <xsd:element ref="ns1:ShowRepairView" minOccurs="0"/>
                <xsd:element ref="ns1:TemplateUrl" minOccurs="0"/>
                <xsd:element ref="ns1:xd_ProgID" minOccurs="0"/>
                <xsd:element ref="ns2:ConservationTermsTaxHTField0" minOccurs="0"/>
                <xsd:element ref="ns3:TaxCatchAll" minOccurs="0"/>
                <xsd:element ref="ns3:TaxCatchAllLabel" minOccurs="0"/>
                <xsd:element ref="ns2:DepartmentalTermsTaxHTField0" minOccurs="0"/>
                <xsd:element ref="ns2:GeoRegionTermsTaxHTField0" minOccurs="0"/>
                <xsd:element ref="ns2:Team" minOccurs="0"/>
                <xsd:element ref="ns2:Submitted_x0020_By" minOccurs="0"/>
                <xsd:element ref="ns1:ShowCombineView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ShowRepairView" ma:index="9" nillable="true" ma:displayName="Show Repair View" ma:hidden="true" ma:internalName="ShowRepairView" ma:readOnly="false">
      <xsd:simpleType>
        <xsd:restriction base="dms:Text"/>
      </xsd:simpleType>
    </xsd:element>
    <xsd:element name="TemplateUrl" ma:index="10" nillable="true" ma:displayName="Template Link" ma:hidden="true" ma:internalName="TemplateUrl" ma:readOnly="false">
      <xsd:simpleType>
        <xsd:restriction base="dms:Text"/>
      </xsd:simpleType>
    </xsd:element>
    <xsd:element name="xd_ProgID" ma:index="11" nillable="true" ma:displayName="HTML File Link" ma:hidden="true" ma:internalName="xd_ProgID" ma:readOnly="false">
      <xsd:simpleType>
        <xsd:restriction base="dms:Text"/>
      </xsd:simpleType>
    </xsd:element>
    <xsd:element name="ShowCombineView" ma:index="22" nillable="true" ma:displayName="Show Combine View" ma:hidden="true" ma:internalName="ShowCombineView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81cfd1-a481-4e12-908d-7d5854285482" elementFormDefault="qualified">
    <xsd:import namespace="http://schemas.microsoft.com/office/2006/documentManagement/types"/>
    <xsd:import namespace="http://schemas.microsoft.com/office/infopath/2007/PartnerControls"/>
    <xsd:element name="ConservationTermsTaxHTField0" ma:index="12" nillable="true" ma:taxonomy="true" ma:internalName="ConservationTermsTaxHTField0" ma:taxonomyFieldName="ConservationTerms" ma:displayName="Conservation Terms" ma:default="" ma:fieldId="{4431dcc4-a11d-44a4-974a-47374ff0abcd}" ma:taxonomyMulti="true" ma:sspId="a543da67-39be-483c-b58d-9e74b2aae47a" ma:termSetId="575a62c4-1b72-4653-8bd2-e7a1d6420c3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epartmentalTermsTaxHTField0" ma:index="16" nillable="true" ma:taxonomy="true" ma:internalName="DepartmentalTermsTaxHTField0" ma:taxonomyFieldName="DepartmentalTerms" ma:displayName="Departmental Terms" ma:default="" ma:fieldId="{455dc67f-06a2-45a3-b1d9-20f3048c38cb}" ma:taxonomyMulti="true" ma:sspId="a543da67-39be-483c-b58d-9e74b2aae47a" ma:termSetId="da76307b-dea8-479c-a7d7-01c3fdd74cf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eoRegionTermsTaxHTField0" ma:index="18" nillable="true" ma:taxonomy="true" ma:internalName="GeoRegionTermsTaxHTField0" ma:taxonomyFieldName="GeoRegionTerms" ma:displayName="Geographical Region" ma:default="" ma:fieldId="{c78bd6bc-d07e-4f69-91e7-7d67445ae145}" ma:taxonomyMulti="true" ma:sspId="a543da67-39be-483c-b58d-9e74b2aae47a" ma:termSetId="3d62b304-0de7-47d3-aac3-04ee782ad49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eam" ma:index="20" nillable="true" ma:displayName="Team" ma:internalName="Team" ma:readOnly="true">
      <xsd:simpleType>
        <xsd:restriction base="dms:Text"/>
      </xsd:simpleType>
    </xsd:element>
    <xsd:element name="Submitted_x0020_By" ma:index="21" nillable="true" ma:displayName="Submitted By" ma:internalName="Submitted_x0020_By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7d04d3-301e-4b06-a743-f292f20d7fff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56e28c75-60d6-43f0-b24a-97a6469e9b67}" ma:internalName="TaxCatchAll" ma:showField="CatchAllData" ma:web="db7d04d3-301e-4b06-a743-f292f20d7f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4" nillable="true" ma:displayName="Taxonomy Catch All Column1" ma:hidden="true" ma:list="{56e28c75-60d6-43f0-b24a-97a6469e9b67}" ma:internalName="TaxCatchAllLabel" ma:readOnly="true" ma:showField="CatchAllDataLabel" ma:web="db7d04d3-301e-4b06-a743-f292f20d7f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mplateUrl xmlns="http://schemas.microsoft.com/sharepoint/v3" xsi:nil="true"/>
    <GeoRegionTermsTaxHTField0 xmlns="ed81cfd1-a481-4e12-908d-7d5854285482">
      <Terms xmlns="http://schemas.microsoft.com/office/infopath/2007/PartnerControls"/>
    </GeoRegionTermsTaxHTField0>
    <ShowRepairView xmlns="http://schemas.microsoft.com/sharepoint/v3" xsi:nil="true"/>
    <DepartmentalTermsTaxHTField0 xmlns="ed81cfd1-a481-4e12-908d-7d5854285482">
      <Terms xmlns="http://schemas.microsoft.com/office/infopath/2007/PartnerControls"/>
    </DepartmentalTermsTaxHTField0>
    <ShowCombineView xmlns="http://schemas.microsoft.com/sharepoint/v3" xsi:nil="true"/>
    <xd_ProgID xmlns="http://schemas.microsoft.com/sharepoint/v3" xsi:nil="true"/>
    <TaxCatchAll xmlns="db7d04d3-301e-4b06-a743-f292f20d7fff"/>
    <ConservationTermsTaxHTField0 xmlns="ed81cfd1-a481-4e12-908d-7d5854285482">
      <Terms xmlns="http://schemas.microsoft.com/office/infopath/2007/PartnerControls"/>
    </ConservationTermsTaxHTField0>
  </documentManagement>
</p:properties>
</file>

<file path=customXml/itemProps1.xml><?xml version="1.0" encoding="utf-8"?>
<ds:datastoreItem xmlns:ds="http://schemas.openxmlformats.org/officeDocument/2006/customXml" ds:itemID="{D94ABEF1-298D-4913-919A-0103C4FD15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BC20857-258E-45DA-A893-566E2221F6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d81cfd1-a481-4e12-908d-7d5854285482"/>
    <ds:schemaRef ds:uri="db7d04d3-301e-4b06-a743-f292f20d7f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2202CDC-269A-4F39-8CD9-35D3DCD3E149}">
  <ds:schemaRefs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  <ds:schemaRef ds:uri="ed81cfd1-a481-4e12-908d-7d5854285482"/>
    <ds:schemaRef ds:uri="http://schemas.openxmlformats.org/package/2006/metadata/core-properties"/>
    <ds:schemaRef ds:uri="http://purl.org/dc/elements/1.1/"/>
    <ds:schemaRef ds:uri="db7d04d3-301e-4b06-a743-f292f20d7fff"/>
    <ds:schemaRef ds:uri="http://schemas.microsoft.com/sharepoint/v3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67494</TotalTime>
  <Words>92</Words>
  <Application>Microsoft Macintosh PowerPoint</Application>
  <PresentationFormat>On-screen Show (16:9)</PresentationFormat>
  <Paragraphs>37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ＭＳ Ｐゴシック</vt:lpstr>
      <vt:lpstr>Arial</vt:lpstr>
      <vt:lpstr>Calibri</vt:lpstr>
      <vt:lpstr>Courier New</vt:lpstr>
      <vt:lpstr>Learning Exchange - Title Slide</vt:lpstr>
      <vt:lpstr>Learning Exchange - Text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Nature Conservancy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KBM Global Level Focus and Work Plan Climate Risk &amp; Resilience April – October 2014</dc:title>
  <dc:creator>Kathy B. McLeod</dc:creator>
  <cp:lastModifiedBy>Kris Johnson</cp:lastModifiedBy>
  <cp:revision>604</cp:revision>
  <cp:lastPrinted>2014-09-10T15:18:30Z</cp:lastPrinted>
  <dcterms:created xsi:type="dcterms:W3CDTF">2016-04-05T15:35:07Z</dcterms:created>
  <dcterms:modified xsi:type="dcterms:W3CDTF">2018-10-23T00:33:51Z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0x01010100C3FBDA3D49308F40912C179513A65A40</vt:lpwstr>
  </property>
  <property fmtid="{D5CDD505-2E9C-101B-9397-08002B2CF9AE}" pid="3" name="GeoRegionTerms">
    <vt:lpwstr/>
  </property>
  <property fmtid="{D5CDD505-2E9C-101B-9397-08002B2CF9AE}" pid="4" name="DepartmentalTerms">
    <vt:lpwstr/>
  </property>
  <property fmtid="{D5CDD505-2E9C-101B-9397-08002B2CF9AE}" pid="5" name="ConservationTerms">
    <vt:lpwstr/>
  </property>
</Properties>
</file>