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4" r:id="rId1"/>
  </p:sldMasterIdLst>
  <p:notesMasterIdLst>
    <p:notesMasterId r:id="rId25"/>
  </p:notesMasterIdLst>
  <p:sldIdLst>
    <p:sldId id="256" r:id="rId2"/>
    <p:sldId id="268" r:id="rId3"/>
    <p:sldId id="269" r:id="rId4"/>
    <p:sldId id="278" r:id="rId5"/>
    <p:sldId id="261" r:id="rId6"/>
    <p:sldId id="262" r:id="rId7"/>
    <p:sldId id="258" r:id="rId8"/>
    <p:sldId id="266" r:id="rId9"/>
    <p:sldId id="264" r:id="rId10"/>
    <p:sldId id="279" r:id="rId11"/>
    <p:sldId id="260" r:id="rId12"/>
    <p:sldId id="277" r:id="rId13"/>
    <p:sldId id="281" r:id="rId14"/>
    <p:sldId id="280" r:id="rId15"/>
    <p:sldId id="287" r:id="rId16"/>
    <p:sldId id="282" r:id="rId17"/>
    <p:sldId id="291" r:id="rId18"/>
    <p:sldId id="292" r:id="rId19"/>
    <p:sldId id="295" r:id="rId20"/>
    <p:sldId id="410" r:id="rId21"/>
    <p:sldId id="293" r:id="rId22"/>
    <p:sldId id="294" r:id="rId23"/>
    <p:sldId id="411" r:id="rId24"/>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8" autoAdjust="0"/>
    <p:restoredTop sz="94660"/>
  </p:normalViewPr>
  <p:slideViewPr>
    <p:cSldViewPr snapToGrid="0">
      <p:cViewPr varScale="1">
        <p:scale>
          <a:sx n="83" d="100"/>
          <a:sy n="83" d="100"/>
        </p:scale>
        <p:origin x="120" y="6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9B0A521-E429-4735-8272-0B8B8607D5DE}" type="datetimeFigureOut">
              <a:rPr lang="en-US" smtClean="0"/>
              <a:t>10/23/2018</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9AD15B39-4A04-4518-A8C3-B45F30EC2AE1}" type="slidenum">
              <a:rPr lang="en-US" smtClean="0"/>
              <a:t>‹#›</a:t>
            </a:fld>
            <a:endParaRPr lang="en-US" dirty="0"/>
          </a:p>
        </p:txBody>
      </p:sp>
    </p:spTree>
    <p:extLst>
      <p:ext uri="{BB962C8B-B14F-4D97-AF65-F5344CB8AC3E}">
        <p14:creationId xmlns:p14="http://schemas.microsoft.com/office/powerpoint/2010/main" val="4000697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Infrared pulses of light are reflected from the ground in the same way that RADAR works.  The spot where the light beam is pointed is measured precisely using inertial measurement of the plane orientation and differential GPS location.  This allows the elevation where the beam strikes to be calculated based on reflection return time.  Pulses reflected early indicate tree canopy or other structures above ground level.</a:t>
            </a:r>
          </a:p>
        </p:txBody>
      </p:sp>
      <p:sp>
        <p:nvSpPr>
          <p:cNvPr id="4" name="Slide Number Placeholder 3"/>
          <p:cNvSpPr>
            <a:spLocks noGrp="1"/>
          </p:cNvSpPr>
          <p:nvPr>
            <p:ph type="sldNum" sz="quarter" idx="10"/>
          </p:nvPr>
        </p:nvSpPr>
        <p:spPr/>
        <p:txBody>
          <a:bodyPr/>
          <a:lstStyle/>
          <a:p>
            <a:fld id="{9AD15B39-4A04-4518-A8C3-B45F30EC2AE1}" type="slidenum">
              <a:rPr lang="en-US" smtClean="0"/>
              <a:t>2</a:t>
            </a:fld>
            <a:endParaRPr lang="en-US" dirty="0"/>
          </a:p>
        </p:txBody>
      </p:sp>
    </p:spTree>
    <p:extLst>
      <p:ext uri="{BB962C8B-B14F-4D97-AF65-F5344CB8AC3E}">
        <p14:creationId xmlns:p14="http://schemas.microsoft.com/office/powerpoint/2010/main" val="511837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from the examples, the version with all returns shows trees and other above ground clutter.</a:t>
            </a:r>
          </a:p>
        </p:txBody>
      </p:sp>
      <p:sp>
        <p:nvSpPr>
          <p:cNvPr id="4" name="Slide Number Placeholder 3"/>
          <p:cNvSpPr>
            <a:spLocks noGrp="1"/>
          </p:cNvSpPr>
          <p:nvPr>
            <p:ph type="sldNum" sz="quarter" idx="10"/>
          </p:nvPr>
        </p:nvSpPr>
        <p:spPr/>
        <p:txBody>
          <a:bodyPr/>
          <a:lstStyle/>
          <a:p>
            <a:fld id="{37DDA0E8-A0EC-489B-B5C3-2607D7BFF988}" type="slidenum">
              <a:rPr lang="en-US" smtClean="0"/>
              <a:t>4</a:t>
            </a:fld>
            <a:endParaRPr lang="en-US" dirty="0"/>
          </a:p>
        </p:txBody>
      </p:sp>
    </p:spTree>
    <p:extLst>
      <p:ext uri="{BB962C8B-B14F-4D97-AF65-F5344CB8AC3E}">
        <p14:creationId xmlns:p14="http://schemas.microsoft.com/office/powerpoint/2010/main" val="3975447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Len Small Levee Breach Repair</a:t>
            </a:r>
          </a:p>
        </p:txBody>
      </p:sp>
      <p:sp>
        <p:nvSpPr>
          <p:cNvPr id="4" name="Slide Number Placeholder 3"/>
          <p:cNvSpPr>
            <a:spLocks noGrp="1"/>
          </p:cNvSpPr>
          <p:nvPr>
            <p:ph type="sldNum" sz="quarter" idx="10"/>
          </p:nvPr>
        </p:nvSpPr>
        <p:spPr/>
        <p:txBody>
          <a:bodyPr/>
          <a:lstStyle/>
          <a:p>
            <a:fld id="{9AD15B39-4A04-4518-A8C3-B45F30EC2AE1}" type="slidenum">
              <a:rPr lang="en-US" smtClean="0"/>
              <a:t>6</a:t>
            </a:fld>
            <a:endParaRPr lang="en-US" dirty="0"/>
          </a:p>
        </p:txBody>
      </p:sp>
    </p:spTree>
    <p:extLst>
      <p:ext uri="{BB962C8B-B14F-4D97-AF65-F5344CB8AC3E}">
        <p14:creationId xmlns:p14="http://schemas.microsoft.com/office/powerpoint/2010/main" val="3383397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an actual enforcement case.  A small dam for a pond was constructed in the floodway.  The contours were generated from LiDAR data to show where the natural surface was.</a:t>
            </a:r>
          </a:p>
        </p:txBody>
      </p:sp>
      <p:sp>
        <p:nvSpPr>
          <p:cNvPr id="4" name="Slide Number Placeholder 3"/>
          <p:cNvSpPr>
            <a:spLocks noGrp="1"/>
          </p:cNvSpPr>
          <p:nvPr>
            <p:ph type="sldNum" sz="quarter" idx="10"/>
          </p:nvPr>
        </p:nvSpPr>
        <p:spPr/>
        <p:txBody>
          <a:bodyPr/>
          <a:lstStyle/>
          <a:p>
            <a:fld id="{9AD15B39-4A04-4518-A8C3-B45F30EC2AE1}" type="slidenum">
              <a:rPr lang="en-US" smtClean="0"/>
              <a:t>7</a:t>
            </a:fld>
            <a:endParaRPr lang="en-US" dirty="0"/>
          </a:p>
        </p:txBody>
      </p:sp>
    </p:spTree>
    <p:extLst>
      <p:ext uri="{BB962C8B-B14F-4D97-AF65-F5344CB8AC3E}">
        <p14:creationId xmlns:p14="http://schemas.microsoft.com/office/powerpoint/2010/main" val="71869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Buckhorn</a:t>
            </a:r>
          </a:p>
        </p:txBody>
      </p:sp>
      <p:sp>
        <p:nvSpPr>
          <p:cNvPr id="4" name="Slide Number Placeholder 3"/>
          <p:cNvSpPr>
            <a:spLocks noGrp="1"/>
          </p:cNvSpPr>
          <p:nvPr>
            <p:ph type="sldNum" sz="quarter" idx="10"/>
          </p:nvPr>
        </p:nvSpPr>
        <p:spPr/>
        <p:txBody>
          <a:bodyPr/>
          <a:lstStyle/>
          <a:p>
            <a:fld id="{9AD15B39-4A04-4518-A8C3-B45F30EC2AE1}" type="slidenum">
              <a:rPr lang="en-US" smtClean="0"/>
              <a:t>8</a:t>
            </a:fld>
            <a:endParaRPr lang="en-US" dirty="0"/>
          </a:p>
        </p:txBody>
      </p:sp>
    </p:spTree>
    <p:extLst>
      <p:ext uri="{BB962C8B-B14F-4D97-AF65-F5344CB8AC3E}">
        <p14:creationId xmlns:p14="http://schemas.microsoft.com/office/powerpoint/2010/main" val="2463697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 is part of Kincaid Mounds.  This is shown in a prototype web application for surface evaluation.</a:t>
            </a:r>
          </a:p>
        </p:txBody>
      </p:sp>
      <p:sp>
        <p:nvSpPr>
          <p:cNvPr id="4" name="Slide Number Placeholder 3"/>
          <p:cNvSpPr>
            <a:spLocks noGrp="1"/>
          </p:cNvSpPr>
          <p:nvPr>
            <p:ph type="sldNum" sz="quarter" idx="10"/>
          </p:nvPr>
        </p:nvSpPr>
        <p:spPr/>
        <p:txBody>
          <a:bodyPr/>
          <a:lstStyle/>
          <a:p>
            <a:fld id="{9AD15B39-4A04-4518-A8C3-B45F30EC2AE1}" type="slidenum">
              <a:rPr lang="en-US" smtClean="0"/>
              <a:t>9</a:t>
            </a:fld>
            <a:endParaRPr lang="en-US" dirty="0"/>
          </a:p>
        </p:txBody>
      </p:sp>
    </p:spTree>
    <p:extLst>
      <p:ext uri="{BB962C8B-B14F-4D97-AF65-F5344CB8AC3E}">
        <p14:creationId xmlns:p14="http://schemas.microsoft.com/office/powerpoint/2010/main" val="3626370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D15B39-4A04-4518-A8C3-B45F30EC2AE1}" type="slidenum">
              <a:rPr lang="en-US" smtClean="0"/>
              <a:t>19</a:t>
            </a:fld>
            <a:endParaRPr lang="en-US" dirty="0"/>
          </a:p>
        </p:txBody>
      </p:sp>
    </p:spTree>
    <p:extLst>
      <p:ext uri="{BB962C8B-B14F-4D97-AF65-F5344CB8AC3E}">
        <p14:creationId xmlns:p14="http://schemas.microsoft.com/office/powerpoint/2010/main" val="1086991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10/23/2018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56850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smtClean="0"/>
              <a:t>10/23/2018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05177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smtClean="0"/>
              <a:t>10/23/2018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64098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AD9FF7F-6988-44CC-821B-644E70CD2F73}" type="datetimeFigureOut">
              <a:rPr lang="en-US" smtClean="0"/>
              <a:t>10/23/2018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949839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smtClean="0"/>
              <a:t>10/23/2018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3789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FE86839-B9D8-4651-8783-F325ECE74E65}" type="datetimeFigureOut">
              <a:rPr lang="en-US" smtClean="0"/>
              <a:t>10/23/2018</a:t>
            </a:fld>
            <a:endParaRPr lang="en-US" dirty="0"/>
          </a:p>
        </p:txBody>
      </p:sp>
      <p:sp>
        <p:nvSpPr>
          <p:cNvPr id="4"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75389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D484F64-32F6-45C5-931F-ADC1662401D0}" type="datetimeFigureOut">
              <a:rPr lang="en-US" smtClean="0"/>
              <a:t>10/23/2018</a:t>
            </a:fld>
            <a:endParaRPr lang="en-US" dirty="0"/>
          </a:p>
        </p:txBody>
      </p:sp>
      <p:sp>
        <p:nvSpPr>
          <p:cNvPr id="4"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12633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10/23/2018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92277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10/23/2018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50302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19C9CA7B-DFD4-44B5-8C60-D14B8CD1FB59}" type="datetimeFigureOut">
              <a:rPr lang="en-US" smtClean="0"/>
              <a:t>10/23/2018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12472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10/23/2018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3564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10/23/2018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8656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10/23/2018</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6999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7AA18ACC-A947-437B-A130-35BD54FDF1E9}" type="datetimeFigureOut">
              <a:rPr lang="en-US" smtClean="0"/>
              <a:t>10/23/2018</a:t>
            </a:fld>
            <a:endParaRPr lang="en-US" dirty="0"/>
          </a:p>
        </p:txBody>
      </p:sp>
      <p:sp>
        <p:nvSpPr>
          <p:cNvPr id="5" name="Footer Placeholder 3"/>
          <p:cNvSpPr>
            <a:spLocks noGrp="1"/>
          </p:cNvSpPr>
          <p:nvPr>
            <p:ph type="ftr" sz="quarter" idx="11"/>
          </p:nvPr>
        </p:nvSpPr>
        <p:spPr/>
        <p:txBody>
          <a:bodyPr/>
          <a:lstStyle/>
          <a:p>
            <a:r>
              <a:rPr lang="en-US" dirty="0"/>
              <a:t>
              </a:t>
            </a:r>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22111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C8D7E02-BCB8-4D50-A234-369438C08659}" type="datetimeFigureOut">
              <a:rPr lang="en-US" smtClean="0"/>
              <a:t>10/23/2018</a:t>
            </a:fld>
            <a:endParaRPr lang="en-US" dirty="0"/>
          </a:p>
        </p:txBody>
      </p:sp>
      <p:sp>
        <p:nvSpPr>
          <p:cNvPr id="5" name="Footer Placeholder 2"/>
          <p:cNvSpPr>
            <a:spLocks noGrp="1"/>
          </p:cNvSpPr>
          <p:nvPr>
            <p:ph type="ftr" sz="quarter" idx="11"/>
          </p:nvPr>
        </p:nvSpPr>
        <p:spPr/>
        <p:txBody>
          <a:bodyPr/>
          <a:lstStyle/>
          <a:p>
            <a:r>
              <a:rPr lang="en-US" dirty="0"/>
              <a:t>
              </a:t>
            </a:r>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9723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76E86A4C-8E40-4F87-A4F0-01A0687C5742}" type="datetimeFigureOut">
              <a:rPr lang="en-US" smtClean="0"/>
              <a:t>10/23/2018</a:t>
            </a:fld>
            <a:endParaRPr lang="en-US" dirty="0"/>
          </a:p>
        </p:txBody>
      </p:sp>
      <p:sp>
        <p:nvSpPr>
          <p:cNvPr id="5" name="Footer Placeholder 5"/>
          <p:cNvSpPr>
            <a:spLocks noGrp="1"/>
          </p:cNvSpPr>
          <p:nvPr>
            <p:ph type="ftr" sz="quarter" idx="11"/>
          </p:nvPr>
        </p:nvSpPr>
        <p:spPr/>
        <p:txBody>
          <a:bodyPr/>
          <a:lstStyle/>
          <a:p>
            <a:r>
              <a:rPr lang="en-US" dirty="0"/>
              <a:t>
              </a:t>
            </a:r>
          </a:p>
        </p:txBody>
      </p:sp>
      <p:sp>
        <p:nvSpPr>
          <p:cNvPr id="6"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11023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10/23/2018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06852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BE451C3-0FF4-47C4-B829-773ADF60F88C}" type="datetimeFigureOut">
              <a:rPr lang="en-US" smtClean="0"/>
              <a:t>10/23/2018</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dirty="0"/>
              <a:t>
              </a:t>
            </a: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41216508"/>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6.png"/><Relationship Id="rId4" Type="http://schemas.openxmlformats.org/officeDocument/2006/relationships/image" Target="../media/image31.gif"/></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Rita.lee@Illinois.gov"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E77E-FCCF-40DF-B56F-8375C57E9E45}"/>
              </a:ext>
            </a:extLst>
          </p:cNvPr>
          <p:cNvSpPr>
            <a:spLocks noGrp="1"/>
          </p:cNvSpPr>
          <p:nvPr>
            <p:ph type="ctrTitle"/>
          </p:nvPr>
        </p:nvSpPr>
        <p:spPr>
          <a:xfrm>
            <a:off x="1154955" y="1447800"/>
            <a:ext cx="8825658" cy="2221375"/>
          </a:xfrm>
        </p:spPr>
        <p:txBody>
          <a:bodyPr/>
          <a:lstStyle/>
          <a:p>
            <a:r>
              <a:rPr lang="en-US" dirty="0"/>
              <a:t>LiDAR use in Illinois</a:t>
            </a:r>
          </a:p>
        </p:txBody>
      </p:sp>
      <p:sp>
        <p:nvSpPr>
          <p:cNvPr id="3" name="Subtitle 2">
            <a:extLst>
              <a:ext uri="{FF2B5EF4-FFF2-40B4-BE49-F238E27FC236}">
                <a16:creationId xmlns:a16="http://schemas.microsoft.com/office/drawing/2014/main" id="{75AF3AEC-82D7-4B67-ADB7-127BDA5DF6FB}"/>
              </a:ext>
            </a:extLst>
          </p:cNvPr>
          <p:cNvSpPr>
            <a:spLocks noGrp="1"/>
          </p:cNvSpPr>
          <p:nvPr>
            <p:ph type="subTitle" idx="1"/>
          </p:nvPr>
        </p:nvSpPr>
        <p:spPr>
          <a:xfrm>
            <a:off x="2107214" y="5535337"/>
            <a:ext cx="2291165" cy="861420"/>
          </a:xfrm>
        </p:spPr>
        <p:txBody>
          <a:bodyPr>
            <a:normAutofit fontScale="85000" lnSpcReduction="20000"/>
          </a:bodyPr>
          <a:lstStyle/>
          <a:p>
            <a:r>
              <a:rPr lang="en-US" dirty="0"/>
              <a:t>Rita Lee, P.E., CFM</a:t>
            </a:r>
          </a:p>
          <a:p>
            <a:r>
              <a:rPr lang="en-US" dirty="0"/>
              <a:t>Office of Water resources</a:t>
            </a:r>
          </a:p>
        </p:txBody>
      </p:sp>
      <p:pic>
        <p:nvPicPr>
          <p:cNvPr id="5" name="Picture 4" descr="A close up of a logo&#10;&#10;Description generated with very high confidence">
            <a:extLst>
              <a:ext uri="{FF2B5EF4-FFF2-40B4-BE49-F238E27FC236}">
                <a16:creationId xmlns:a16="http://schemas.microsoft.com/office/drawing/2014/main" id="{7277998A-2604-4058-AF22-2BFFD908C71E}"/>
              </a:ext>
            </a:extLst>
          </p:cNvPr>
          <p:cNvPicPr>
            <a:picLocks noChangeAspect="1"/>
          </p:cNvPicPr>
          <p:nvPr/>
        </p:nvPicPr>
        <p:blipFill>
          <a:blip r:embed="rId2"/>
          <a:stretch>
            <a:fillRect/>
          </a:stretch>
        </p:blipFill>
        <p:spPr>
          <a:xfrm>
            <a:off x="1154955" y="4880844"/>
            <a:ext cx="838336" cy="1515913"/>
          </a:xfrm>
          <a:prstGeom prst="rect">
            <a:avLst/>
          </a:prstGeom>
        </p:spPr>
      </p:pic>
    </p:spTree>
    <p:extLst>
      <p:ext uri="{BB962C8B-B14F-4D97-AF65-F5344CB8AC3E}">
        <p14:creationId xmlns:p14="http://schemas.microsoft.com/office/powerpoint/2010/main" val="2507974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A19A6-7B94-4398-A954-5E072DAE4914}"/>
              </a:ext>
            </a:extLst>
          </p:cNvPr>
          <p:cNvSpPr>
            <a:spLocks noGrp="1"/>
          </p:cNvSpPr>
          <p:nvPr>
            <p:ph type="title"/>
          </p:nvPr>
        </p:nvSpPr>
        <p:spPr>
          <a:xfrm>
            <a:off x="5741043" y="452718"/>
            <a:ext cx="4467828" cy="1400530"/>
          </a:xfrm>
        </p:spPr>
        <p:txBody>
          <a:bodyPr/>
          <a:lstStyle/>
          <a:p>
            <a:r>
              <a:rPr lang="en-US" dirty="0"/>
              <a:t>Levee Low Spots</a:t>
            </a:r>
          </a:p>
        </p:txBody>
      </p:sp>
      <p:pic>
        <p:nvPicPr>
          <p:cNvPr id="5" name="Content Placeholder 4" descr="A picture containing screenshot&#10;&#10;Description generated with high confidence">
            <a:extLst>
              <a:ext uri="{FF2B5EF4-FFF2-40B4-BE49-F238E27FC236}">
                <a16:creationId xmlns:a16="http://schemas.microsoft.com/office/drawing/2014/main" id="{C617C189-3F8D-4E00-BEFB-EEDE103D5408}"/>
              </a:ext>
            </a:extLst>
          </p:cNvPr>
          <p:cNvPicPr>
            <a:picLocks noGrp="1" noChangeAspect="1"/>
          </p:cNvPicPr>
          <p:nvPr>
            <p:ph idx="1"/>
          </p:nvPr>
        </p:nvPicPr>
        <p:blipFill>
          <a:blip r:embed="rId2"/>
          <a:stretch>
            <a:fillRect/>
          </a:stretch>
        </p:blipFill>
        <p:spPr>
          <a:xfrm>
            <a:off x="5515686" y="1771370"/>
            <a:ext cx="6235283" cy="4195762"/>
          </a:xfrm>
        </p:spPr>
      </p:pic>
      <p:pic>
        <p:nvPicPr>
          <p:cNvPr id="7" name="Picture 6" descr="A close up of a map&#10;&#10;Description generated with high confidence">
            <a:extLst>
              <a:ext uri="{FF2B5EF4-FFF2-40B4-BE49-F238E27FC236}">
                <a16:creationId xmlns:a16="http://schemas.microsoft.com/office/drawing/2014/main" id="{C6DB1D84-B08E-4A66-B68D-66FA4CC0A959}"/>
              </a:ext>
            </a:extLst>
          </p:cNvPr>
          <p:cNvPicPr>
            <a:picLocks noChangeAspect="1"/>
          </p:cNvPicPr>
          <p:nvPr/>
        </p:nvPicPr>
        <p:blipFill>
          <a:blip r:embed="rId3"/>
          <a:stretch>
            <a:fillRect/>
          </a:stretch>
        </p:blipFill>
        <p:spPr>
          <a:xfrm>
            <a:off x="227173" y="193876"/>
            <a:ext cx="4999737" cy="6470248"/>
          </a:xfrm>
          <a:prstGeom prst="rect">
            <a:avLst/>
          </a:prstGeom>
        </p:spPr>
      </p:pic>
    </p:spTree>
    <p:extLst>
      <p:ext uri="{BB962C8B-B14F-4D97-AF65-F5344CB8AC3E}">
        <p14:creationId xmlns:p14="http://schemas.microsoft.com/office/powerpoint/2010/main" val="843276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FD8F1-59EA-4E4D-A69A-7902B16B07FD}"/>
              </a:ext>
            </a:extLst>
          </p:cNvPr>
          <p:cNvSpPr>
            <a:spLocks noGrp="1"/>
          </p:cNvSpPr>
          <p:nvPr>
            <p:ph type="title"/>
          </p:nvPr>
        </p:nvSpPr>
        <p:spPr/>
        <p:txBody>
          <a:bodyPr/>
          <a:lstStyle/>
          <a:p>
            <a:r>
              <a:rPr lang="en-US" dirty="0"/>
              <a:t>Flood Inundation Mapping</a:t>
            </a:r>
          </a:p>
        </p:txBody>
      </p:sp>
      <p:sp>
        <p:nvSpPr>
          <p:cNvPr id="4" name="Rectangle 3">
            <a:extLst>
              <a:ext uri="{FF2B5EF4-FFF2-40B4-BE49-F238E27FC236}">
                <a16:creationId xmlns:a16="http://schemas.microsoft.com/office/drawing/2014/main" id="{0359C886-B4A1-42E5-BF5B-395F15AAA203}"/>
              </a:ext>
            </a:extLst>
          </p:cNvPr>
          <p:cNvSpPr/>
          <p:nvPr/>
        </p:nvSpPr>
        <p:spPr>
          <a:xfrm>
            <a:off x="342900" y="1314254"/>
            <a:ext cx="3615642" cy="3600986"/>
          </a:xfrm>
          <a:prstGeom prst="rect">
            <a:avLst/>
          </a:prstGeom>
        </p:spPr>
        <p:txBody>
          <a:bodyPr wrap="square">
            <a:spAutoFit/>
          </a:bodyPr>
          <a:lstStyle/>
          <a:p>
            <a:r>
              <a:rPr lang="en-US" dirty="0"/>
              <a:t>Intent:</a:t>
            </a:r>
          </a:p>
          <a:p>
            <a:pPr lvl="1">
              <a:spcAft>
                <a:spcPts val="600"/>
              </a:spcAft>
              <a:buSzPct val="75000"/>
              <a:buFont typeface="Wingdings" pitchFamily="2" charset="2"/>
              <a:buChar char="Ø"/>
            </a:pPr>
            <a:r>
              <a:rPr lang="en-US" sz="2000" dirty="0"/>
              <a:t>Visualize flooding extent at various river levels</a:t>
            </a:r>
          </a:p>
          <a:p>
            <a:pPr lvl="1">
              <a:spcAft>
                <a:spcPts val="600"/>
              </a:spcAft>
              <a:buSzPct val="75000"/>
              <a:buFont typeface="Wingdings" pitchFamily="2" charset="2"/>
              <a:buChar char="Ø"/>
            </a:pPr>
            <a:r>
              <a:rPr lang="en-US" sz="2000" dirty="0"/>
              <a:t>Enable informed decisions about flood risk</a:t>
            </a:r>
          </a:p>
          <a:p>
            <a:pPr lvl="1">
              <a:buSzPct val="75000"/>
              <a:buFont typeface="Wingdings" pitchFamily="2" charset="2"/>
              <a:buChar char="Ø"/>
            </a:pPr>
            <a:r>
              <a:rPr lang="en-US" sz="2000" dirty="0"/>
              <a:t>Provide detailed information for planning and mitigation decisions</a:t>
            </a:r>
          </a:p>
        </p:txBody>
      </p:sp>
      <p:pic>
        <p:nvPicPr>
          <p:cNvPr id="5" name="Content Placeholder 4" descr="dfirm_bfe.PNG">
            <a:extLst>
              <a:ext uri="{FF2B5EF4-FFF2-40B4-BE49-F238E27FC236}">
                <a16:creationId xmlns:a16="http://schemas.microsoft.com/office/drawing/2014/main" id="{B58C7DE5-7C99-495C-AE69-C7F88B97B2F2}"/>
              </a:ext>
            </a:extLst>
          </p:cNvPr>
          <p:cNvPicPr>
            <a:picLocks noChangeAspect="1"/>
          </p:cNvPicPr>
          <p:nvPr/>
        </p:nvPicPr>
        <p:blipFill>
          <a:blip r:embed="rId2" cstate="print"/>
          <a:stretch>
            <a:fillRect/>
          </a:stretch>
        </p:blipFill>
        <p:spPr>
          <a:xfrm>
            <a:off x="4328285" y="1532003"/>
            <a:ext cx="7520815" cy="4525963"/>
          </a:xfrm>
          <a:prstGeom prst="rect">
            <a:avLst/>
          </a:prstGeom>
        </p:spPr>
      </p:pic>
    </p:spTree>
    <p:extLst>
      <p:ext uri="{BB962C8B-B14F-4D97-AF65-F5344CB8AC3E}">
        <p14:creationId xmlns:p14="http://schemas.microsoft.com/office/powerpoint/2010/main" val="1109107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19464" y="1659378"/>
            <a:ext cx="2843655" cy="4195481"/>
          </a:xfrm>
        </p:spPr>
        <p:txBody>
          <a:bodyPr/>
          <a:lstStyle/>
          <a:p>
            <a:pPr marL="514350" indent="-514350">
              <a:buNone/>
            </a:pPr>
            <a:r>
              <a:rPr lang="en-US" b="1" dirty="0"/>
              <a:t>National Weather Service AHPS</a:t>
            </a:r>
          </a:p>
        </p:txBody>
      </p:sp>
      <p:sp>
        <p:nvSpPr>
          <p:cNvPr id="5" name="Title 1"/>
          <p:cNvSpPr>
            <a:spLocks noGrp="1"/>
          </p:cNvSpPr>
          <p:nvPr>
            <p:ph type="title"/>
          </p:nvPr>
        </p:nvSpPr>
        <p:spPr/>
        <p:txBody>
          <a:bodyPr>
            <a:normAutofit/>
          </a:bodyPr>
          <a:lstStyle/>
          <a:p>
            <a:r>
              <a:rPr lang="en-US" dirty="0"/>
              <a:t>Available Inundation Mapping </a:t>
            </a:r>
          </a:p>
        </p:txBody>
      </p:sp>
      <p:pic>
        <p:nvPicPr>
          <p:cNvPr id="2" name="Picture 1">
            <a:extLst>
              <a:ext uri="{FF2B5EF4-FFF2-40B4-BE49-F238E27FC236}">
                <a16:creationId xmlns:a16="http://schemas.microsoft.com/office/drawing/2014/main" id="{7D2B9F19-F815-4AFD-95D4-8459238E7CC2}"/>
              </a:ext>
            </a:extLst>
          </p:cNvPr>
          <p:cNvPicPr>
            <a:picLocks noChangeAspect="1"/>
          </p:cNvPicPr>
          <p:nvPr/>
        </p:nvPicPr>
        <p:blipFill>
          <a:blip r:embed="rId2"/>
          <a:stretch>
            <a:fillRect/>
          </a:stretch>
        </p:blipFill>
        <p:spPr>
          <a:xfrm>
            <a:off x="2714577" y="1192192"/>
            <a:ext cx="6762847" cy="5665808"/>
          </a:xfrm>
          <a:prstGeom prst="rect">
            <a:avLst/>
          </a:prstGeom>
        </p:spPr>
      </p:pic>
    </p:spTree>
    <p:extLst>
      <p:ext uri="{BB962C8B-B14F-4D97-AF65-F5344CB8AC3E}">
        <p14:creationId xmlns:p14="http://schemas.microsoft.com/office/powerpoint/2010/main" val="478873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19465" y="1659378"/>
            <a:ext cx="1605526" cy="4195481"/>
          </a:xfrm>
        </p:spPr>
        <p:txBody>
          <a:bodyPr/>
          <a:lstStyle/>
          <a:p>
            <a:pPr marL="514350" indent="-514350">
              <a:buNone/>
            </a:pPr>
            <a:r>
              <a:rPr lang="en-US" b="1" dirty="0"/>
              <a:t>USGS</a:t>
            </a:r>
            <a:r>
              <a:rPr lang="en-US" dirty="0"/>
              <a:t> </a:t>
            </a:r>
          </a:p>
        </p:txBody>
      </p:sp>
      <p:sp>
        <p:nvSpPr>
          <p:cNvPr id="5" name="Title 1"/>
          <p:cNvSpPr>
            <a:spLocks noGrp="1"/>
          </p:cNvSpPr>
          <p:nvPr>
            <p:ph type="title"/>
          </p:nvPr>
        </p:nvSpPr>
        <p:spPr/>
        <p:txBody>
          <a:bodyPr>
            <a:normAutofit/>
          </a:bodyPr>
          <a:lstStyle/>
          <a:p>
            <a:r>
              <a:rPr lang="en-US" dirty="0"/>
              <a:t>Available Inundation Mapping </a:t>
            </a:r>
          </a:p>
        </p:txBody>
      </p:sp>
      <p:pic>
        <p:nvPicPr>
          <p:cNvPr id="3" name="Picture 2">
            <a:extLst>
              <a:ext uri="{FF2B5EF4-FFF2-40B4-BE49-F238E27FC236}">
                <a16:creationId xmlns:a16="http://schemas.microsoft.com/office/drawing/2014/main" id="{28A3CF4E-6E25-4BE3-A984-9E10A757B719}"/>
              </a:ext>
            </a:extLst>
          </p:cNvPr>
          <p:cNvPicPr>
            <a:picLocks noChangeAspect="1"/>
          </p:cNvPicPr>
          <p:nvPr/>
        </p:nvPicPr>
        <p:blipFill>
          <a:blip r:embed="rId2"/>
          <a:stretch>
            <a:fillRect/>
          </a:stretch>
        </p:blipFill>
        <p:spPr>
          <a:xfrm>
            <a:off x="1933079" y="1120706"/>
            <a:ext cx="8325843" cy="5508693"/>
          </a:xfrm>
          <a:prstGeom prst="rect">
            <a:avLst/>
          </a:prstGeom>
        </p:spPr>
      </p:pic>
    </p:spTree>
    <p:extLst>
      <p:ext uri="{BB962C8B-B14F-4D97-AF65-F5344CB8AC3E}">
        <p14:creationId xmlns:p14="http://schemas.microsoft.com/office/powerpoint/2010/main" val="2562044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3F88E-0818-4AFA-8850-A0F5F060F472}"/>
              </a:ext>
            </a:extLst>
          </p:cNvPr>
          <p:cNvSpPr>
            <a:spLocks noGrp="1"/>
          </p:cNvSpPr>
          <p:nvPr>
            <p:ph type="title"/>
          </p:nvPr>
        </p:nvSpPr>
        <p:spPr/>
        <p:txBody>
          <a:bodyPr/>
          <a:lstStyle/>
          <a:p>
            <a:r>
              <a:rPr lang="en-US" dirty="0"/>
              <a:t>Available Inundation Mapping </a:t>
            </a:r>
          </a:p>
        </p:txBody>
      </p:sp>
      <p:sp>
        <p:nvSpPr>
          <p:cNvPr id="5" name="Rectangle 4">
            <a:extLst>
              <a:ext uri="{FF2B5EF4-FFF2-40B4-BE49-F238E27FC236}">
                <a16:creationId xmlns:a16="http://schemas.microsoft.com/office/drawing/2014/main" id="{6B813499-8107-4F26-9D7B-E2E842601620}"/>
              </a:ext>
            </a:extLst>
          </p:cNvPr>
          <p:cNvSpPr/>
          <p:nvPr/>
        </p:nvSpPr>
        <p:spPr>
          <a:xfrm>
            <a:off x="299154" y="1668582"/>
            <a:ext cx="1640482" cy="646331"/>
          </a:xfrm>
          <a:prstGeom prst="rect">
            <a:avLst/>
          </a:prstGeom>
        </p:spPr>
        <p:txBody>
          <a:bodyPr wrap="square">
            <a:spAutoFit/>
          </a:bodyPr>
          <a:lstStyle/>
          <a:p>
            <a:pPr marL="514350" indent="-514350">
              <a:buNone/>
            </a:pPr>
            <a:r>
              <a:rPr lang="en-US" b="1" dirty="0"/>
              <a:t>Iowa Flood Center</a:t>
            </a:r>
          </a:p>
        </p:txBody>
      </p:sp>
      <p:pic>
        <p:nvPicPr>
          <p:cNvPr id="8" name="Content Placeholder 7">
            <a:extLst>
              <a:ext uri="{FF2B5EF4-FFF2-40B4-BE49-F238E27FC236}">
                <a16:creationId xmlns:a16="http://schemas.microsoft.com/office/drawing/2014/main" id="{0134919A-647B-47AC-812C-8DDC1F35732F}"/>
              </a:ext>
            </a:extLst>
          </p:cNvPr>
          <p:cNvPicPr>
            <a:picLocks noGrp="1" noChangeAspect="1"/>
          </p:cNvPicPr>
          <p:nvPr>
            <p:ph idx="1"/>
          </p:nvPr>
        </p:nvPicPr>
        <p:blipFill>
          <a:blip r:embed="rId2"/>
          <a:stretch>
            <a:fillRect/>
          </a:stretch>
        </p:blipFill>
        <p:spPr>
          <a:xfrm>
            <a:off x="2103771" y="1447800"/>
            <a:ext cx="7984459" cy="5267325"/>
          </a:xfrm>
          <a:prstGeom prst="rect">
            <a:avLst/>
          </a:prstGeom>
        </p:spPr>
      </p:pic>
    </p:spTree>
    <p:extLst>
      <p:ext uri="{BB962C8B-B14F-4D97-AF65-F5344CB8AC3E}">
        <p14:creationId xmlns:p14="http://schemas.microsoft.com/office/powerpoint/2010/main" val="791578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B6CD8D-ABAE-44D5-8B18-D6B591944A4E}"/>
              </a:ext>
            </a:extLst>
          </p:cNvPr>
          <p:cNvSpPr>
            <a:spLocks noGrp="1"/>
          </p:cNvSpPr>
          <p:nvPr>
            <p:ph type="title"/>
          </p:nvPr>
        </p:nvSpPr>
        <p:spPr>
          <a:xfrm>
            <a:off x="647701" y="452718"/>
            <a:ext cx="4765226" cy="1400530"/>
          </a:xfrm>
        </p:spPr>
        <p:txBody>
          <a:bodyPr>
            <a:noAutofit/>
          </a:bodyPr>
          <a:lstStyle/>
          <a:p>
            <a:pPr>
              <a:lnSpc>
                <a:spcPct val="90000"/>
              </a:lnSpc>
            </a:pPr>
            <a:r>
              <a:rPr lang="en-US" sz="2000" dirty="0"/>
              <a:t>3 Things are needed for Inundation Mapping:</a:t>
            </a:r>
            <a:br>
              <a:rPr lang="en-US" sz="2000" dirty="0"/>
            </a:br>
            <a:r>
              <a:rPr lang="en-US" sz="2000" dirty="0"/>
              <a:t>	Detailed Hydraulic Model</a:t>
            </a:r>
            <a:br>
              <a:rPr lang="en-US" sz="2000" dirty="0"/>
            </a:br>
            <a:r>
              <a:rPr lang="en-US" sz="2000" dirty="0"/>
              <a:t>	Lidar</a:t>
            </a:r>
            <a:br>
              <a:rPr lang="en-US" sz="2000" dirty="0"/>
            </a:br>
            <a:r>
              <a:rPr lang="en-US" sz="2000" dirty="0"/>
              <a:t>	River Gage</a:t>
            </a:r>
          </a:p>
        </p:txBody>
      </p:sp>
      <p:pic>
        <p:nvPicPr>
          <p:cNvPr id="12" name="Content Placeholder 8" descr="nws_gages_xsections.jpg"/>
          <p:cNvPicPr>
            <a:picLocks noChangeAspect="1"/>
          </p:cNvPicPr>
          <p:nvPr/>
        </p:nvPicPr>
        <p:blipFill rotWithShape="1">
          <a:blip r:embed="rId3" cstate="print"/>
          <a:srcRect t="10925" r="3" b="19957"/>
          <a:stretch/>
        </p:blipFill>
        <p:spPr>
          <a:xfrm>
            <a:off x="6103423" y="-1"/>
            <a:ext cx="6087038" cy="3428998"/>
          </a:xfrm>
          <a:prstGeom prst="rect">
            <a:avLst/>
          </a:prstGeom>
        </p:spPr>
      </p:pic>
      <p:sp>
        <p:nvSpPr>
          <p:cNvPr id="17" name="Rectangle 16">
            <a:extLst>
              <a:ext uri="{FF2B5EF4-FFF2-40B4-BE49-F238E27FC236}">
                <a16:creationId xmlns:a16="http://schemas.microsoft.com/office/drawing/2014/main" id="{C4FC9395-363F-4303-9B88-F5B9F15A2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Content Placeholder 3">
            <a:extLst>
              <a:ext uri="{FF2B5EF4-FFF2-40B4-BE49-F238E27FC236}">
                <a16:creationId xmlns:a16="http://schemas.microsoft.com/office/drawing/2014/main" id="{5F78603C-42B9-4E79-9F9B-C60EFCBCB907}"/>
              </a:ext>
            </a:extLst>
          </p:cNvPr>
          <p:cNvPicPr>
            <a:picLocks noGrp="1" noChangeAspect="1"/>
          </p:cNvPicPr>
          <p:nvPr>
            <p:ph idx="1"/>
          </p:nvPr>
        </p:nvPicPr>
        <p:blipFill>
          <a:blip r:embed="rId4"/>
          <a:stretch>
            <a:fillRect/>
          </a:stretch>
        </p:blipFill>
        <p:spPr>
          <a:xfrm>
            <a:off x="46321" y="2361235"/>
            <a:ext cx="5989637" cy="3565003"/>
          </a:xfrm>
          <a:prstGeom prst="rect">
            <a:avLst/>
          </a:prstGeom>
        </p:spPr>
      </p:pic>
      <p:pic>
        <p:nvPicPr>
          <p:cNvPr id="7" name="Picture 6" descr="fox_hillshade.jpg"/>
          <p:cNvPicPr>
            <a:picLocks noChangeAspect="1"/>
          </p:cNvPicPr>
          <p:nvPr/>
        </p:nvPicPr>
        <p:blipFill rotWithShape="1">
          <a:blip r:embed="rId5" cstate="print"/>
          <a:srcRect t="24578" r="3" b="6313"/>
          <a:stretch/>
        </p:blipFill>
        <p:spPr>
          <a:xfrm>
            <a:off x="6103423" y="3428999"/>
            <a:ext cx="6087038" cy="3428540"/>
          </a:xfrm>
          <a:prstGeom prst="rect">
            <a:avLst/>
          </a:prstGeom>
        </p:spPr>
      </p:pic>
    </p:spTree>
    <p:extLst>
      <p:ext uri="{BB962C8B-B14F-4D97-AF65-F5344CB8AC3E}">
        <p14:creationId xmlns:p14="http://schemas.microsoft.com/office/powerpoint/2010/main" val="161582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3F88E-0818-4AFA-8850-A0F5F060F472}"/>
              </a:ext>
            </a:extLst>
          </p:cNvPr>
          <p:cNvSpPr>
            <a:spLocks noGrp="1"/>
          </p:cNvSpPr>
          <p:nvPr>
            <p:ph type="title"/>
          </p:nvPr>
        </p:nvSpPr>
        <p:spPr/>
        <p:txBody>
          <a:bodyPr/>
          <a:lstStyle/>
          <a:p>
            <a:r>
              <a:rPr lang="en-US" dirty="0"/>
              <a:t>Illinois Inundation Mapping </a:t>
            </a:r>
          </a:p>
        </p:txBody>
      </p:sp>
      <p:pic>
        <p:nvPicPr>
          <p:cNvPr id="4" name="Picture 3">
            <a:extLst>
              <a:ext uri="{FF2B5EF4-FFF2-40B4-BE49-F238E27FC236}">
                <a16:creationId xmlns:a16="http://schemas.microsoft.com/office/drawing/2014/main" id="{3C86E907-916E-4D98-9671-D7DE54447CAA}"/>
              </a:ext>
            </a:extLst>
          </p:cNvPr>
          <p:cNvPicPr>
            <a:picLocks noChangeAspect="1"/>
          </p:cNvPicPr>
          <p:nvPr/>
        </p:nvPicPr>
        <p:blipFill>
          <a:blip r:embed="rId2"/>
          <a:stretch>
            <a:fillRect/>
          </a:stretch>
        </p:blipFill>
        <p:spPr>
          <a:xfrm>
            <a:off x="1570021" y="1202206"/>
            <a:ext cx="8850330" cy="5655794"/>
          </a:xfrm>
          <a:prstGeom prst="rect">
            <a:avLst/>
          </a:prstGeom>
        </p:spPr>
      </p:pic>
    </p:spTree>
    <p:extLst>
      <p:ext uri="{BB962C8B-B14F-4D97-AF65-F5344CB8AC3E}">
        <p14:creationId xmlns:p14="http://schemas.microsoft.com/office/powerpoint/2010/main" val="1329803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US" dirty="0"/>
              <a:t>Highlight Structures</a:t>
            </a:r>
          </a:p>
        </p:txBody>
      </p:sp>
      <p:pic>
        <p:nvPicPr>
          <p:cNvPr id="1026" name="Picture 1" descr="image001">
            <a:extLst>
              <a:ext uri="{FF2B5EF4-FFF2-40B4-BE49-F238E27FC236}">
                <a16:creationId xmlns:a16="http://schemas.microsoft.com/office/drawing/2014/main" id="{5661425A-ECF5-497F-A6D2-94A2E585DE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2977" y="1162231"/>
            <a:ext cx="7430947" cy="5648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F30D908-4723-4D8D-9A89-68535F30013A}"/>
              </a:ext>
            </a:extLst>
          </p:cNvPr>
          <p:cNvSpPr txBox="1"/>
          <p:nvPr/>
        </p:nvSpPr>
        <p:spPr>
          <a:xfrm>
            <a:off x="409575" y="1853248"/>
            <a:ext cx="2419350" cy="5360442"/>
          </a:xfrm>
          <a:prstGeom prst="rect">
            <a:avLst/>
          </a:prstGeom>
          <a:noFill/>
        </p:spPr>
        <p:txBody>
          <a:bodyPr wrap="square" rtlCol="0">
            <a:spAutoFit/>
          </a:bodyPr>
          <a:lstStyle/>
          <a:p>
            <a:pPr marL="342900" indent="-342900">
              <a:spcBef>
                <a:spcPts val="1000"/>
              </a:spcBef>
              <a:buClr>
                <a:schemeClr val="bg2">
                  <a:lumMod val="40000"/>
                  <a:lumOff val="60000"/>
                </a:schemeClr>
              </a:buClr>
              <a:buSzPct val="80000"/>
              <a:buFont typeface="Wingdings" panose="05000000000000000000" pitchFamily="2" charset="2"/>
              <a:buChar char="Ø"/>
            </a:pPr>
            <a:r>
              <a:rPr lang="en-US" sz="2000" dirty="0">
                <a:latin typeface="+mj-lt"/>
                <a:ea typeface="+mj-ea"/>
                <a:cs typeface="+mj-cs"/>
              </a:rPr>
              <a:t>Building footprint from LiDAR data</a:t>
            </a:r>
          </a:p>
          <a:p>
            <a:pPr marL="342900" indent="-342900">
              <a:spcBef>
                <a:spcPts val="1000"/>
              </a:spcBef>
              <a:buClr>
                <a:schemeClr val="bg2">
                  <a:lumMod val="40000"/>
                  <a:lumOff val="60000"/>
                </a:schemeClr>
              </a:buClr>
              <a:buSzPct val="80000"/>
              <a:buFont typeface="Wingdings" panose="05000000000000000000" pitchFamily="2" charset="2"/>
              <a:buChar char="Ø"/>
            </a:pPr>
            <a:r>
              <a:rPr lang="en-US" sz="2000" dirty="0">
                <a:latin typeface="+mj-lt"/>
                <a:ea typeface="+mj-ea"/>
                <a:cs typeface="+mj-cs"/>
              </a:rPr>
              <a:t>Impacts to the building</a:t>
            </a:r>
            <a:r>
              <a:rPr lang="en-US" dirty="0"/>
              <a:t>:	</a:t>
            </a:r>
          </a:p>
          <a:p>
            <a:pPr marL="742950" lvl="1" indent="-285750">
              <a:buFont typeface="Arial" panose="020B0604020202020204" pitchFamily="34" charset="0"/>
              <a:buChar char="•"/>
            </a:pPr>
            <a:r>
              <a:rPr lang="en-US" dirty="0"/>
              <a:t>Max Depth of Inundation</a:t>
            </a:r>
          </a:p>
          <a:p>
            <a:pPr marL="742950" lvl="1" indent="-285750">
              <a:buFont typeface="Arial" panose="020B0604020202020204" pitchFamily="34" charset="0"/>
              <a:buChar char="•"/>
            </a:pPr>
            <a:r>
              <a:rPr lang="en-US" dirty="0"/>
              <a:t>Mean depth of Inundation</a:t>
            </a:r>
          </a:p>
          <a:p>
            <a:pPr marL="742950" lvl="1" indent="-285750">
              <a:buFont typeface="Arial" panose="020B0604020202020204" pitchFamily="34" charset="0"/>
              <a:buChar char="•"/>
            </a:pPr>
            <a:r>
              <a:rPr lang="en-US" dirty="0"/>
              <a:t>Building Perimeter</a:t>
            </a:r>
          </a:p>
          <a:p>
            <a:pPr marL="742950" lvl="1" indent="-285750">
              <a:buFont typeface="Arial" panose="020B0604020202020204" pitchFamily="34" charset="0"/>
              <a:buChar char="•"/>
            </a:pPr>
            <a:r>
              <a:rPr lang="en-US" dirty="0"/>
              <a:t>Length of Building perimeter that is inundated</a:t>
            </a:r>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425363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FFF30-327D-48D5-9CFC-95D941314478}"/>
              </a:ext>
            </a:extLst>
          </p:cNvPr>
          <p:cNvSpPr>
            <a:spLocks noGrp="1"/>
          </p:cNvSpPr>
          <p:nvPr>
            <p:ph type="title"/>
          </p:nvPr>
        </p:nvSpPr>
        <p:spPr>
          <a:xfrm>
            <a:off x="650669" y="629266"/>
            <a:ext cx="3330328" cy="1641986"/>
          </a:xfrm>
        </p:spPr>
        <p:txBody>
          <a:bodyPr>
            <a:normAutofit/>
          </a:bodyPr>
          <a:lstStyle/>
          <a:p>
            <a:r>
              <a:rPr lang="en-US" dirty="0"/>
              <a:t>Surveyed Buildings</a:t>
            </a:r>
          </a:p>
        </p:txBody>
      </p:sp>
      <p:pic>
        <p:nvPicPr>
          <p:cNvPr id="7" name="Content Placeholder 3">
            <a:extLst>
              <a:ext uri="{FF2B5EF4-FFF2-40B4-BE49-F238E27FC236}">
                <a16:creationId xmlns:a16="http://schemas.microsoft.com/office/drawing/2014/main" id="{1BE624C8-360A-47C7-A4FA-3762CDDC9B0E}"/>
              </a:ext>
            </a:extLst>
          </p:cNvPr>
          <p:cNvPicPr>
            <a:picLocks noChangeAspect="1"/>
          </p:cNvPicPr>
          <p:nvPr/>
        </p:nvPicPr>
        <p:blipFill rotWithShape="1">
          <a:blip r:embed="rId3"/>
          <a:srcRect r="14567" b="2"/>
          <a:stretch/>
        </p:blipFill>
        <p:spPr>
          <a:xfrm>
            <a:off x="4634680" y="10"/>
            <a:ext cx="7560130" cy="6857990"/>
          </a:xfrm>
          <a:prstGeom prst="rect">
            <a:avLst/>
          </a:prstGeom>
        </p:spPr>
      </p:pic>
      <p:sp>
        <p:nvSpPr>
          <p:cNvPr id="12" name="Rectangle 11">
            <a:extLst>
              <a:ext uri="{FF2B5EF4-FFF2-40B4-BE49-F238E27FC236}">
                <a16:creationId xmlns:a16="http://schemas.microsoft.com/office/drawing/2014/main" id="{A26E2FAE-FA60-497B-B2CB-7702C6FF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 name="Content Placeholder 8">
            <a:extLst>
              <a:ext uri="{FF2B5EF4-FFF2-40B4-BE49-F238E27FC236}">
                <a16:creationId xmlns:a16="http://schemas.microsoft.com/office/drawing/2014/main" id="{ADDBB284-561B-4AF3-B9C9-52F0A2CB4212}"/>
              </a:ext>
            </a:extLst>
          </p:cNvPr>
          <p:cNvSpPr>
            <a:spLocks noGrp="1"/>
          </p:cNvSpPr>
          <p:nvPr>
            <p:ph idx="1"/>
          </p:nvPr>
        </p:nvSpPr>
        <p:spPr>
          <a:xfrm>
            <a:off x="650669" y="2438400"/>
            <a:ext cx="3330328" cy="3809999"/>
          </a:xfrm>
        </p:spPr>
        <p:txBody>
          <a:bodyPr>
            <a:normAutofit/>
          </a:bodyPr>
          <a:lstStyle/>
          <a:p>
            <a:pPr>
              <a:buFont typeface="Wingdings" panose="05000000000000000000" pitchFamily="2" charset="2"/>
              <a:buChar char="Ø"/>
            </a:pPr>
            <a:r>
              <a:rPr lang="en-US" dirty="0"/>
              <a:t>Estimate water levels in the building.</a:t>
            </a:r>
          </a:p>
          <a:p>
            <a:pPr>
              <a:buFont typeface="Wingdings" panose="05000000000000000000" pitchFamily="2" charset="2"/>
              <a:buChar char="Ø"/>
            </a:pPr>
            <a:r>
              <a:rPr lang="en-US" dirty="0"/>
              <a:t>Estimate a value of damages for a storm or per stage.</a:t>
            </a:r>
          </a:p>
        </p:txBody>
      </p:sp>
    </p:spTree>
    <p:extLst>
      <p:ext uri="{BB962C8B-B14F-4D97-AF65-F5344CB8AC3E}">
        <p14:creationId xmlns:p14="http://schemas.microsoft.com/office/powerpoint/2010/main" val="1107343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5E0E267-D4B8-4282-90F5-98E7E08E2B0D}"/>
              </a:ext>
            </a:extLst>
          </p:cNvPr>
          <p:cNvSpPr>
            <a:spLocks noGrp="1"/>
          </p:cNvSpPr>
          <p:nvPr>
            <p:ph type="title"/>
          </p:nvPr>
        </p:nvSpPr>
        <p:spPr>
          <a:xfrm>
            <a:off x="648931" y="629266"/>
            <a:ext cx="4166510" cy="1622321"/>
          </a:xfrm>
        </p:spPr>
        <p:txBody>
          <a:bodyPr>
            <a:normAutofit/>
          </a:bodyPr>
          <a:lstStyle/>
          <a:p>
            <a:pPr>
              <a:lnSpc>
                <a:spcPct val="90000"/>
              </a:lnSpc>
            </a:pPr>
            <a:r>
              <a:rPr lang="en-US" sz="2900" dirty="0">
                <a:solidFill>
                  <a:srgbClr val="EBEBEB"/>
                </a:solidFill>
              </a:rPr>
              <a:t>Rock Island County Structural Flood Damage Assessment</a:t>
            </a:r>
          </a:p>
        </p:txBody>
      </p:sp>
      <p:sp>
        <p:nvSpPr>
          <p:cNvPr id="3" name="Content Placeholder 2">
            <a:extLst>
              <a:ext uri="{FF2B5EF4-FFF2-40B4-BE49-F238E27FC236}">
                <a16:creationId xmlns:a16="http://schemas.microsoft.com/office/drawing/2014/main" id="{98C80837-1D6B-4ACE-936E-04646590CD96}"/>
              </a:ext>
            </a:extLst>
          </p:cNvPr>
          <p:cNvSpPr>
            <a:spLocks noGrp="1"/>
          </p:cNvSpPr>
          <p:nvPr>
            <p:ph idx="1"/>
          </p:nvPr>
        </p:nvSpPr>
        <p:spPr>
          <a:xfrm>
            <a:off x="648931" y="2438400"/>
            <a:ext cx="4166509" cy="3785419"/>
          </a:xfrm>
        </p:spPr>
        <p:txBody>
          <a:bodyPr>
            <a:normAutofit fontScale="92500" lnSpcReduction="20000"/>
          </a:bodyPr>
          <a:lstStyle/>
          <a:p>
            <a:pPr>
              <a:buFont typeface="Wingdings" panose="05000000000000000000" pitchFamily="2" charset="2"/>
              <a:buChar char="Ø"/>
            </a:pPr>
            <a:r>
              <a:rPr lang="en-US" sz="2100" dirty="0">
                <a:solidFill>
                  <a:srgbClr val="EBEBEB"/>
                </a:solidFill>
              </a:rPr>
              <a:t>Recognize and enhance activities to build risk awareness and understanding</a:t>
            </a:r>
            <a:r>
              <a:rPr lang="en-US" dirty="0">
                <a:ea typeface="Calibri" panose="020F0502020204030204" pitchFamily="34" charset="0"/>
                <a:cs typeface="Calibri" panose="020F0502020204030204" pitchFamily="34" charset="0"/>
              </a:rPr>
              <a:t>.</a:t>
            </a:r>
          </a:p>
          <a:p>
            <a:pPr>
              <a:buFont typeface="Wingdings" panose="05000000000000000000" pitchFamily="2" charset="2"/>
              <a:buChar char="Ø"/>
            </a:pPr>
            <a:r>
              <a:rPr lang="en-US" dirty="0">
                <a:solidFill>
                  <a:srgbClr val="EBEBEB"/>
                </a:solidFill>
              </a:rPr>
              <a:t>Building surveys were completed to determine the first floor and low water entry elevations for structures in the 100-Year (1% Chance exceedance) floodplain.  </a:t>
            </a:r>
          </a:p>
          <a:p>
            <a:pPr>
              <a:buFont typeface="Wingdings" panose="05000000000000000000" pitchFamily="2" charset="2"/>
              <a:buChar char="Ø"/>
            </a:pPr>
            <a:r>
              <a:rPr lang="en-US" dirty="0">
                <a:solidFill>
                  <a:srgbClr val="EBEBEB"/>
                </a:solidFill>
              </a:rPr>
              <a:t>Hazus analysis of the potential flood damages was completed.</a:t>
            </a:r>
          </a:p>
          <a:p>
            <a:pPr>
              <a:buFont typeface="Wingdings" panose="05000000000000000000" pitchFamily="2" charset="2"/>
              <a:buChar char="Ø"/>
            </a:pPr>
            <a:r>
              <a:rPr lang="en-US" dirty="0">
                <a:solidFill>
                  <a:srgbClr val="EBEBEB"/>
                </a:solidFill>
              </a:rPr>
              <a:t>Information can be used in Hazard Mitigation Planning</a:t>
            </a:r>
          </a:p>
          <a:p>
            <a:endParaRPr lang="en-US" dirty="0">
              <a:solidFill>
                <a:srgbClr val="EBEBEB"/>
              </a:solidFill>
            </a:endParaRPr>
          </a:p>
          <a:p>
            <a:endParaRPr lang="en-US" dirty="0">
              <a:solidFill>
                <a:srgbClr val="EBEBEB"/>
              </a:solidFill>
            </a:endParaRPr>
          </a:p>
        </p:txBody>
      </p:sp>
      <p:sp>
        <p:nvSpPr>
          <p:cNvPr id="11"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dirty="0"/>
          </a:p>
        </p:txBody>
      </p:sp>
      <p:sp useBgFill="1">
        <p:nvSpPr>
          <p:cNvPr id="13" name="Rectangle 12">
            <a:extLst>
              <a:ext uri="{FF2B5EF4-FFF2-40B4-BE49-F238E27FC236}">
                <a16:creationId xmlns:a16="http://schemas.microsoft.com/office/drawing/2014/main" id="{126C04EF-6428-472D-B316-74A19385B0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992" y="0"/>
            <a:ext cx="609842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5" name="Freeform 5">
            <a:extLst>
              <a:ext uri="{FF2B5EF4-FFF2-40B4-BE49-F238E27FC236}">
                <a16:creationId xmlns:a16="http://schemas.microsoft.com/office/drawing/2014/main" id="{AE50896D-AACB-4C0A-855D-ECEFB4A0D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ln>
            <a:noFill/>
          </a:ln>
        </p:spPr>
      </p:sp>
      <p:pic>
        <p:nvPicPr>
          <p:cNvPr id="4" name="Picture 3" descr="A close up of a map&#10;&#10;Description generated with high confidence">
            <a:extLst>
              <a:ext uri="{FF2B5EF4-FFF2-40B4-BE49-F238E27FC236}">
                <a16:creationId xmlns:a16="http://schemas.microsoft.com/office/drawing/2014/main" id="{FCEF8B3A-20CD-4F2B-B444-DE49FE1A9DBD}"/>
              </a:ext>
            </a:extLst>
          </p:cNvPr>
          <p:cNvPicPr/>
          <p:nvPr/>
        </p:nvPicPr>
        <p:blipFill>
          <a:blip r:embed="rId3"/>
          <a:stretch>
            <a:fillRect/>
          </a:stretch>
        </p:blipFill>
        <p:spPr>
          <a:xfrm>
            <a:off x="5766691" y="385305"/>
            <a:ext cx="5449889" cy="5163769"/>
          </a:xfrm>
          <a:prstGeom prst="rect">
            <a:avLst/>
          </a:prstGeom>
          <a:effectLst/>
        </p:spPr>
      </p:pic>
      <p:sp>
        <p:nvSpPr>
          <p:cNvPr id="17" name="Rectangle 16">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 name="Picture 5" descr="A picture containing object&#10;&#10;Description generated with very high confidence">
            <a:extLst>
              <a:ext uri="{FF2B5EF4-FFF2-40B4-BE49-F238E27FC236}">
                <a16:creationId xmlns:a16="http://schemas.microsoft.com/office/drawing/2014/main" id="{5A294966-7105-47C1-A99A-FAB3EFA36F34}"/>
              </a:ext>
            </a:extLst>
          </p:cNvPr>
          <p:cNvPicPr>
            <a:picLocks noChangeAspect="1"/>
          </p:cNvPicPr>
          <p:nvPr/>
        </p:nvPicPr>
        <p:blipFill>
          <a:blip r:embed="rId4"/>
          <a:stretch>
            <a:fillRect/>
          </a:stretch>
        </p:blipFill>
        <p:spPr>
          <a:xfrm>
            <a:off x="7797428" y="5661419"/>
            <a:ext cx="1371600" cy="1000125"/>
          </a:xfrm>
          <a:prstGeom prst="rect">
            <a:avLst/>
          </a:prstGeom>
        </p:spPr>
      </p:pic>
      <p:pic>
        <p:nvPicPr>
          <p:cNvPr id="12" name="Picture 11" descr="A close up of a logo&#10;&#10;Description generated with very high confidence">
            <a:extLst>
              <a:ext uri="{FF2B5EF4-FFF2-40B4-BE49-F238E27FC236}">
                <a16:creationId xmlns:a16="http://schemas.microsoft.com/office/drawing/2014/main" id="{01F8C39A-3D08-4FDE-9E16-92557DE6685D}"/>
              </a:ext>
            </a:extLst>
          </p:cNvPr>
          <p:cNvPicPr>
            <a:picLocks noChangeAspect="1"/>
          </p:cNvPicPr>
          <p:nvPr/>
        </p:nvPicPr>
        <p:blipFill>
          <a:blip r:embed="rId5"/>
          <a:stretch>
            <a:fillRect/>
          </a:stretch>
        </p:blipFill>
        <p:spPr>
          <a:xfrm>
            <a:off x="11195451" y="5651826"/>
            <a:ext cx="563703" cy="1019310"/>
          </a:xfrm>
          <a:prstGeom prst="rect">
            <a:avLst/>
          </a:prstGeom>
        </p:spPr>
      </p:pic>
      <p:pic>
        <p:nvPicPr>
          <p:cNvPr id="16" name="Picture 15">
            <a:extLst>
              <a:ext uri="{FF2B5EF4-FFF2-40B4-BE49-F238E27FC236}">
                <a16:creationId xmlns:a16="http://schemas.microsoft.com/office/drawing/2014/main" id="{D29CC73C-4261-4570-9E7D-6BC220D71B6C}"/>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9281768" y="5608991"/>
            <a:ext cx="1548066" cy="1104981"/>
          </a:xfrm>
          <a:prstGeom prst="rect">
            <a:avLst/>
          </a:prstGeom>
        </p:spPr>
      </p:pic>
      <p:pic>
        <p:nvPicPr>
          <p:cNvPr id="18" name="Picture 17" descr="RI_Logo_full_color_Inet (small).jpg">
            <a:extLst>
              <a:ext uri="{FF2B5EF4-FFF2-40B4-BE49-F238E27FC236}">
                <a16:creationId xmlns:a16="http://schemas.microsoft.com/office/drawing/2014/main" id="{52705446-96BE-4F64-9277-6977673FCC65}"/>
              </a:ext>
            </a:extLst>
          </p:cNvPr>
          <p:cNvPicPr/>
          <p:nvPr/>
        </p:nvPicPr>
        <p:blipFill>
          <a:blip r:embed="rId7" cstate="print"/>
          <a:stretch>
            <a:fillRect/>
          </a:stretch>
        </p:blipFill>
        <p:spPr>
          <a:xfrm>
            <a:off x="5908143" y="5668865"/>
            <a:ext cx="1530565" cy="985233"/>
          </a:xfrm>
          <a:prstGeom prst="rect">
            <a:avLst/>
          </a:prstGeom>
        </p:spPr>
      </p:pic>
    </p:spTree>
    <p:extLst>
      <p:ext uri="{BB962C8B-B14F-4D97-AF65-F5344CB8AC3E}">
        <p14:creationId xmlns:p14="http://schemas.microsoft.com/office/powerpoint/2010/main" val="3117003989"/>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EDE13-9D65-472A-8D7F-507DF30263B0}"/>
              </a:ext>
            </a:extLst>
          </p:cNvPr>
          <p:cNvSpPr>
            <a:spLocks noGrp="1"/>
          </p:cNvSpPr>
          <p:nvPr>
            <p:ph type="title"/>
          </p:nvPr>
        </p:nvSpPr>
        <p:spPr/>
        <p:txBody>
          <a:bodyPr/>
          <a:lstStyle/>
          <a:p>
            <a:r>
              <a:rPr lang="en-US" dirty="0"/>
              <a:t>Light Detection And Ranging</a:t>
            </a:r>
          </a:p>
        </p:txBody>
      </p:sp>
      <p:pic>
        <p:nvPicPr>
          <p:cNvPr id="15" name="Content Placeholder 14">
            <a:extLst>
              <a:ext uri="{FF2B5EF4-FFF2-40B4-BE49-F238E27FC236}">
                <a16:creationId xmlns:a16="http://schemas.microsoft.com/office/drawing/2014/main" id="{C05E1EDB-4FAD-4EB5-BE8A-DC78CAD32EC0}"/>
              </a:ext>
            </a:extLst>
          </p:cNvPr>
          <p:cNvPicPr>
            <a:picLocks noGrp="1" noChangeAspect="1"/>
          </p:cNvPicPr>
          <p:nvPr>
            <p:ph idx="1"/>
          </p:nvPr>
        </p:nvPicPr>
        <p:blipFill>
          <a:blip r:embed="rId3"/>
          <a:stretch>
            <a:fillRect/>
          </a:stretch>
        </p:blipFill>
        <p:spPr>
          <a:xfrm>
            <a:off x="302792" y="1310503"/>
            <a:ext cx="7870812" cy="5229422"/>
          </a:xfrm>
        </p:spPr>
      </p:pic>
      <p:pic>
        <p:nvPicPr>
          <p:cNvPr id="7" name="Picture 6">
            <a:extLst>
              <a:ext uri="{FF2B5EF4-FFF2-40B4-BE49-F238E27FC236}">
                <a16:creationId xmlns:a16="http://schemas.microsoft.com/office/drawing/2014/main" id="{EBFE84DF-7417-4584-97EE-3081ACCB4374}"/>
              </a:ext>
            </a:extLst>
          </p:cNvPr>
          <p:cNvPicPr>
            <a:picLocks noChangeAspect="1"/>
          </p:cNvPicPr>
          <p:nvPr/>
        </p:nvPicPr>
        <p:blipFill>
          <a:blip r:embed="rId4"/>
          <a:stretch>
            <a:fillRect/>
          </a:stretch>
        </p:blipFill>
        <p:spPr>
          <a:xfrm>
            <a:off x="8173604" y="1303927"/>
            <a:ext cx="3754459" cy="5235998"/>
          </a:xfrm>
          <a:prstGeom prst="rect">
            <a:avLst/>
          </a:prstGeom>
        </p:spPr>
      </p:pic>
    </p:spTree>
    <p:extLst>
      <p:ext uri="{BB962C8B-B14F-4D97-AF65-F5344CB8AC3E}">
        <p14:creationId xmlns:p14="http://schemas.microsoft.com/office/powerpoint/2010/main" val="2839137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80290-D26F-4A81-B722-A928A22D02A5}"/>
              </a:ext>
            </a:extLst>
          </p:cNvPr>
          <p:cNvSpPr>
            <a:spLocks noGrp="1"/>
          </p:cNvSpPr>
          <p:nvPr>
            <p:ph type="title"/>
          </p:nvPr>
        </p:nvSpPr>
        <p:spPr/>
        <p:txBody>
          <a:bodyPr/>
          <a:lstStyle/>
          <a:p>
            <a:r>
              <a:rPr lang="en-US" dirty="0"/>
              <a:t>Hazus Analysis – Frequency Results</a:t>
            </a:r>
          </a:p>
        </p:txBody>
      </p:sp>
      <p:pic>
        <p:nvPicPr>
          <p:cNvPr id="4" name="Content Placeholder 3">
            <a:extLst>
              <a:ext uri="{FF2B5EF4-FFF2-40B4-BE49-F238E27FC236}">
                <a16:creationId xmlns:a16="http://schemas.microsoft.com/office/drawing/2014/main" id="{0A301819-E6B7-49C4-9D72-7498D8ACD011}"/>
              </a:ext>
            </a:extLst>
          </p:cNvPr>
          <p:cNvPicPr>
            <a:picLocks noGrp="1"/>
          </p:cNvPicPr>
          <p:nvPr>
            <p:ph idx="1"/>
          </p:nvPr>
        </p:nvPicPr>
        <p:blipFill>
          <a:blip r:embed="rId2"/>
          <a:stretch>
            <a:fillRect/>
          </a:stretch>
        </p:blipFill>
        <p:spPr>
          <a:xfrm>
            <a:off x="646111" y="1331118"/>
            <a:ext cx="6861389" cy="5278025"/>
          </a:xfrm>
          <a:prstGeom prst="rect">
            <a:avLst/>
          </a:prstGeom>
        </p:spPr>
      </p:pic>
      <p:sp>
        <p:nvSpPr>
          <p:cNvPr id="8" name="Rectangle 7">
            <a:extLst>
              <a:ext uri="{FF2B5EF4-FFF2-40B4-BE49-F238E27FC236}">
                <a16:creationId xmlns:a16="http://schemas.microsoft.com/office/drawing/2014/main" id="{16A5ADB2-C2DA-412A-8B1F-7B01CD45D222}"/>
              </a:ext>
            </a:extLst>
          </p:cNvPr>
          <p:cNvSpPr/>
          <p:nvPr/>
        </p:nvSpPr>
        <p:spPr>
          <a:xfrm>
            <a:off x="798653" y="2060294"/>
            <a:ext cx="555585" cy="81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C6BEFB4-0185-4066-A46C-5AFA0BBA36DD}"/>
              </a:ext>
            </a:extLst>
          </p:cNvPr>
          <p:cNvSpPr/>
          <p:nvPr/>
        </p:nvSpPr>
        <p:spPr>
          <a:xfrm>
            <a:off x="5781675" y="1853248"/>
            <a:ext cx="733425" cy="99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1C83EC-3488-4817-AFF4-6FC7B3CBEA09}"/>
              </a:ext>
            </a:extLst>
          </p:cNvPr>
          <p:cNvSpPr/>
          <p:nvPr/>
        </p:nvSpPr>
        <p:spPr>
          <a:xfrm>
            <a:off x="6096000" y="2277585"/>
            <a:ext cx="542925" cy="99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BA7B500-77CA-4A24-A962-46F3B88D05A7}"/>
              </a:ext>
            </a:extLst>
          </p:cNvPr>
          <p:cNvSpPr/>
          <p:nvPr/>
        </p:nvSpPr>
        <p:spPr>
          <a:xfrm>
            <a:off x="6096000" y="2457450"/>
            <a:ext cx="419100" cy="99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object&#10;&#10;Description generated with very high confidence">
            <a:extLst>
              <a:ext uri="{FF2B5EF4-FFF2-40B4-BE49-F238E27FC236}">
                <a16:creationId xmlns:a16="http://schemas.microsoft.com/office/drawing/2014/main" id="{14F54FA1-4F80-4F5C-A6EE-E6B7E4774BC3}"/>
              </a:ext>
            </a:extLst>
          </p:cNvPr>
          <p:cNvPicPr>
            <a:picLocks noChangeAspect="1"/>
          </p:cNvPicPr>
          <p:nvPr/>
        </p:nvPicPr>
        <p:blipFill>
          <a:blip r:embed="rId3"/>
          <a:stretch>
            <a:fillRect/>
          </a:stretch>
        </p:blipFill>
        <p:spPr>
          <a:xfrm>
            <a:off x="10429598" y="4112785"/>
            <a:ext cx="1371600" cy="1000125"/>
          </a:xfrm>
          <a:prstGeom prst="rect">
            <a:avLst/>
          </a:prstGeom>
        </p:spPr>
      </p:pic>
      <p:pic>
        <p:nvPicPr>
          <p:cNvPr id="14" name="Picture 13" descr="A close up of a logo&#10;&#10;Description generated with very high confidence">
            <a:extLst>
              <a:ext uri="{FF2B5EF4-FFF2-40B4-BE49-F238E27FC236}">
                <a16:creationId xmlns:a16="http://schemas.microsoft.com/office/drawing/2014/main" id="{C50B8267-C831-4BF6-BDD7-849F266E8C9D}"/>
              </a:ext>
            </a:extLst>
          </p:cNvPr>
          <p:cNvPicPr>
            <a:picLocks noChangeAspect="1"/>
          </p:cNvPicPr>
          <p:nvPr/>
        </p:nvPicPr>
        <p:blipFill>
          <a:blip r:embed="rId4"/>
          <a:stretch>
            <a:fillRect/>
          </a:stretch>
        </p:blipFill>
        <p:spPr>
          <a:xfrm>
            <a:off x="10816046" y="5489053"/>
            <a:ext cx="563703" cy="1019310"/>
          </a:xfrm>
          <a:prstGeom prst="rect">
            <a:avLst/>
          </a:prstGeom>
        </p:spPr>
      </p:pic>
      <p:pic>
        <p:nvPicPr>
          <p:cNvPr id="15" name="Picture 14">
            <a:extLst>
              <a:ext uri="{FF2B5EF4-FFF2-40B4-BE49-F238E27FC236}">
                <a16:creationId xmlns:a16="http://schemas.microsoft.com/office/drawing/2014/main" id="{8C0955E9-2588-447D-90A6-295C8D63D71B}"/>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748371" y="5403382"/>
            <a:ext cx="1548066" cy="1104981"/>
          </a:xfrm>
          <a:prstGeom prst="rect">
            <a:avLst/>
          </a:prstGeom>
        </p:spPr>
      </p:pic>
      <p:pic>
        <p:nvPicPr>
          <p:cNvPr id="16" name="Picture 15" descr="RI_Logo_full_color_Inet (small).jpg">
            <a:extLst>
              <a:ext uri="{FF2B5EF4-FFF2-40B4-BE49-F238E27FC236}">
                <a16:creationId xmlns:a16="http://schemas.microsoft.com/office/drawing/2014/main" id="{C35B41B0-195E-4A2F-A934-7740AE12D583}"/>
              </a:ext>
            </a:extLst>
          </p:cNvPr>
          <p:cNvPicPr/>
          <p:nvPr/>
        </p:nvPicPr>
        <p:blipFill>
          <a:blip r:embed="rId6" cstate="print"/>
          <a:stretch>
            <a:fillRect/>
          </a:stretch>
        </p:blipFill>
        <p:spPr>
          <a:xfrm>
            <a:off x="8765872" y="4112785"/>
            <a:ext cx="1530565" cy="985233"/>
          </a:xfrm>
          <a:prstGeom prst="rect">
            <a:avLst/>
          </a:prstGeom>
        </p:spPr>
      </p:pic>
    </p:spTree>
    <p:extLst>
      <p:ext uri="{BB962C8B-B14F-4D97-AF65-F5344CB8AC3E}">
        <p14:creationId xmlns:p14="http://schemas.microsoft.com/office/powerpoint/2010/main" val="361868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68803-362A-4123-B01C-44200A40A773}"/>
              </a:ext>
            </a:extLst>
          </p:cNvPr>
          <p:cNvSpPr>
            <a:spLocks noGrp="1"/>
          </p:cNvSpPr>
          <p:nvPr>
            <p:ph type="title"/>
          </p:nvPr>
        </p:nvSpPr>
        <p:spPr/>
        <p:txBody>
          <a:bodyPr/>
          <a:lstStyle/>
          <a:p>
            <a:r>
              <a:rPr lang="en-US" dirty="0"/>
              <a:t>Uniform Mississippi River </a:t>
            </a:r>
            <a:br>
              <a:rPr lang="en-US" dirty="0"/>
            </a:br>
            <a:r>
              <a:rPr lang="en-US" dirty="0"/>
              <a:t>Inundation Maps</a:t>
            </a:r>
          </a:p>
        </p:txBody>
      </p:sp>
      <p:sp>
        <p:nvSpPr>
          <p:cNvPr id="3" name="Content Placeholder 2">
            <a:extLst>
              <a:ext uri="{FF2B5EF4-FFF2-40B4-BE49-F238E27FC236}">
                <a16:creationId xmlns:a16="http://schemas.microsoft.com/office/drawing/2014/main" id="{04F37834-F7DF-4E9E-A4A7-BB9238366403}"/>
              </a:ext>
            </a:extLst>
          </p:cNvPr>
          <p:cNvSpPr>
            <a:spLocks noGrp="1"/>
          </p:cNvSpPr>
          <p:nvPr>
            <p:ph idx="1"/>
          </p:nvPr>
        </p:nvSpPr>
        <p:spPr>
          <a:xfrm>
            <a:off x="1103312" y="2052919"/>
            <a:ext cx="10864911" cy="528236"/>
          </a:xfrm>
        </p:spPr>
        <p:txBody>
          <a:bodyPr>
            <a:normAutofit fontScale="92500"/>
          </a:bodyPr>
          <a:lstStyle/>
          <a:p>
            <a:pPr marL="0" indent="0">
              <a:buNone/>
            </a:pPr>
            <a:r>
              <a:rPr lang="en-US" dirty="0"/>
              <a:t>Illinois – Stage 21Rock Island Gage							Iowa – 2% Annual Exceedance</a:t>
            </a:r>
          </a:p>
          <a:p>
            <a:endParaRPr lang="en-US" dirty="0"/>
          </a:p>
        </p:txBody>
      </p:sp>
      <p:pic>
        <p:nvPicPr>
          <p:cNvPr id="4" name="Picture 3">
            <a:extLst>
              <a:ext uri="{FF2B5EF4-FFF2-40B4-BE49-F238E27FC236}">
                <a16:creationId xmlns:a16="http://schemas.microsoft.com/office/drawing/2014/main" id="{7EF89384-9589-4E98-BAAE-BE7509479E07}"/>
              </a:ext>
            </a:extLst>
          </p:cNvPr>
          <p:cNvPicPr>
            <a:picLocks noChangeAspect="1"/>
          </p:cNvPicPr>
          <p:nvPr/>
        </p:nvPicPr>
        <p:blipFill>
          <a:blip r:embed="rId2"/>
          <a:stretch>
            <a:fillRect/>
          </a:stretch>
        </p:blipFill>
        <p:spPr>
          <a:xfrm>
            <a:off x="105684" y="2662518"/>
            <a:ext cx="6161833" cy="3929605"/>
          </a:xfrm>
          <a:prstGeom prst="rect">
            <a:avLst/>
          </a:prstGeom>
        </p:spPr>
      </p:pic>
      <p:pic>
        <p:nvPicPr>
          <p:cNvPr id="5" name="Picture 4">
            <a:extLst>
              <a:ext uri="{FF2B5EF4-FFF2-40B4-BE49-F238E27FC236}">
                <a16:creationId xmlns:a16="http://schemas.microsoft.com/office/drawing/2014/main" id="{83EDE9C7-AC61-49D6-B4D9-0D2BF66782E0}"/>
              </a:ext>
            </a:extLst>
          </p:cNvPr>
          <p:cNvPicPr>
            <a:picLocks noChangeAspect="1"/>
          </p:cNvPicPr>
          <p:nvPr/>
        </p:nvPicPr>
        <p:blipFill>
          <a:blip r:embed="rId3"/>
          <a:stretch>
            <a:fillRect/>
          </a:stretch>
        </p:blipFill>
        <p:spPr>
          <a:xfrm>
            <a:off x="6333034" y="2754774"/>
            <a:ext cx="5753282" cy="3292997"/>
          </a:xfrm>
          <a:prstGeom prst="rect">
            <a:avLst/>
          </a:prstGeom>
        </p:spPr>
      </p:pic>
    </p:spTree>
    <p:extLst>
      <p:ext uri="{BB962C8B-B14F-4D97-AF65-F5344CB8AC3E}">
        <p14:creationId xmlns:p14="http://schemas.microsoft.com/office/powerpoint/2010/main" val="1332608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6CBE0-1DAD-44F3-9DA1-D2222B8AD6DB}"/>
              </a:ext>
            </a:extLst>
          </p:cNvPr>
          <p:cNvSpPr>
            <a:spLocks noGrp="1"/>
          </p:cNvSpPr>
          <p:nvPr>
            <p:ph type="title"/>
          </p:nvPr>
        </p:nvSpPr>
        <p:spPr/>
        <p:txBody>
          <a:bodyPr/>
          <a:lstStyle/>
          <a:p>
            <a:r>
              <a:rPr lang="en-US" dirty="0"/>
              <a:t>Uniform Mississippi River </a:t>
            </a:r>
            <a:br>
              <a:rPr lang="en-US" dirty="0"/>
            </a:br>
            <a:r>
              <a:rPr lang="en-US" dirty="0"/>
              <a:t>Inundation Maps</a:t>
            </a:r>
          </a:p>
        </p:txBody>
      </p:sp>
      <p:sp>
        <p:nvSpPr>
          <p:cNvPr id="3" name="Content Placeholder 2">
            <a:extLst>
              <a:ext uri="{FF2B5EF4-FFF2-40B4-BE49-F238E27FC236}">
                <a16:creationId xmlns:a16="http://schemas.microsoft.com/office/drawing/2014/main" id="{5D4FB34E-45A5-4519-A2D9-69FD18470140}"/>
              </a:ext>
            </a:extLst>
          </p:cNvPr>
          <p:cNvSpPr>
            <a:spLocks noGrp="1"/>
          </p:cNvSpPr>
          <p:nvPr>
            <p:ph idx="1"/>
          </p:nvPr>
        </p:nvSpPr>
        <p:spPr/>
        <p:txBody>
          <a:bodyPr/>
          <a:lstStyle/>
          <a:p>
            <a:pPr>
              <a:buFont typeface="Wingdings" panose="05000000000000000000" pitchFamily="2" charset="2"/>
              <a:buChar char="Ø"/>
            </a:pPr>
            <a:r>
              <a:rPr lang="en-US" dirty="0"/>
              <a:t>Use Corps Mississippi River Corridor (Bank to Bank) Lidar</a:t>
            </a:r>
          </a:p>
          <a:p>
            <a:pPr>
              <a:buFont typeface="Wingdings" panose="05000000000000000000" pitchFamily="2" charset="2"/>
              <a:buChar char="Ø"/>
            </a:pPr>
            <a:r>
              <a:rPr lang="en-US" dirty="0"/>
              <a:t>Use Corps Flow Frequency Study Profiles</a:t>
            </a:r>
          </a:p>
          <a:p>
            <a:pPr>
              <a:buFont typeface="Wingdings" panose="05000000000000000000" pitchFamily="2" charset="2"/>
              <a:buChar char="Ø"/>
            </a:pPr>
            <a:r>
              <a:rPr lang="en-US" dirty="0"/>
              <a:t>Stage Incremental Inundation or Frequency Inundation</a:t>
            </a:r>
          </a:p>
        </p:txBody>
      </p:sp>
    </p:spTree>
    <p:extLst>
      <p:ext uri="{BB962C8B-B14F-4D97-AF65-F5344CB8AC3E}">
        <p14:creationId xmlns:p14="http://schemas.microsoft.com/office/powerpoint/2010/main" val="2466140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2">
              <a:alpha val="20000"/>
            </a:schemeClr>
          </a:solidFill>
          <a:ln>
            <a:noFill/>
          </a:ln>
        </p:spPr>
        <p:txBody>
          <a:bodyPr rtlCol="0" anchor="ctr"/>
          <a:lstStyle/>
          <a:p>
            <a:pPr algn="ctr"/>
            <a:endParaRPr lang="en-US"/>
          </a:p>
        </p:txBody>
      </p:sp>
      <p:sp useBgFill="1">
        <p:nvSpPr>
          <p:cNvPr id="13" name="Freeform: Shape 12">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26E1F-6F47-48B2-88CF-103EA29E5D8E}"/>
              </a:ext>
            </a:extLst>
          </p:cNvPr>
          <p:cNvSpPr>
            <a:spLocks noGrp="1"/>
          </p:cNvSpPr>
          <p:nvPr>
            <p:ph type="title"/>
          </p:nvPr>
        </p:nvSpPr>
        <p:spPr>
          <a:xfrm>
            <a:off x="653143" y="1645920"/>
            <a:ext cx="3522879" cy="4470821"/>
          </a:xfrm>
        </p:spPr>
        <p:txBody>
          <a:bodyPr>
            <a:normAutofit/>
          </a:bodyPr>
          <a:lstStyle/>
          <a:p>
            <a:pPr algn="r"/>
            <a:r>
              <a:rPr lang="en-US" dirty="0"/>
              <a:t>Thank You</a:t>
            </a:r>
            <a:endParaRPr lang="en-US"/>
          </a:p>
        </p:txBody>
      </p:sp>
      <p:sp>
        <p:nvSpPr>
          <p:cNvPr id="15" name="Rectangle 14">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0984C82D-1881-4DAA-BB2C-2680904C633A}"/>
              </a:ext>
            </a:extLst>
          </p:cNvPr>
          <p:cNvSpPr>
            <a:spLocks noGrp="1"/>
          </p:cNvSpPr>
          <p:nvPr>
            <p:ph idx="1"/>
          </p:nvPr>
        </p:nvSpPr>
        <p:spPr>
          <a:xfrm>
            <a:off x="5204109" y="1645920"/>
            <a:ext cx="5919503" cy="4470821"/>
          </a:xfrm>
        </p:spPr>
        <p:txBody>
          <a:bodyPr>
            <a:normAutofit/>
          </a:bodyPr>
          <a:lstStyle/>
          <a:p>
            <a:pPr marL="0" indent="0">
              <a:buNone/>
            </a:pPr>
            <a:r>
              <a:rPr lang="en-US">
                <a:solidFill>
                  <a:schemeClr val="bg1"/>
                </a:solidFill>
              </a:rPr>
              <a:t>Rita Lee, P.E., CFM</a:t>
            </a:r>
          </a:p>
          <a:p>
            <a:pPr marL="0" indent="0">
              <a:buNone/>
            </a:pPr>
            <a:r>
              <a:rPr lang="en-US">
                <a:solidFill>
                  <a:schemeClr val="bg1"/>
                </a:solidFill>
              </a:rPr>
              <a:t>Engineering Studies Section Chief</a:t>
            </a:r>
          </a:p>
          <a:p>
            <a:pPr marL="0" indent="0">
              <a:buNone/>
            </a:pPr>
            <a:r>
              <a:rPr lang="en-US">
                <a:solidFill>
                  <a:schemeClr val="bg1"/>
                </a:solidFill>
              </a:rPr>
              <a:t>Illinois DNR Office of Water Resources</a:t>
            </a:r>
          </a:p>
          <a:p>
            <a:pPr marL="0" indent="0">
              <a:buNone/>
            </a:pPr>
            <a:r>
              <a:rPr lang="en-US">
                <a:solidFill>
                  <a:schemeClr val="bg1"/>
                </a:solidFill>
                <a:hlinkClick r:id="rId3"/>
              </a:rPr>
              <a:t>Rita.lee@Illinois.gov</a:t>
            </a:r>
            <a:endParaRPr lang="en-US">
              <a:solidFill>
                <a:schemeClr val="bg1"/>
              </a:solidFill>
            </a:endParaRPr>
          </a:p>
          <a:p>
            <a:endParaRPr lang="en-US">
              <a:solidFill>
                <a:schemeClr val="bg1"/>
              </a:solidFill>
            </a:endParaRPr>
          </a:p>
        </p:txBody>
      </p:sp>
      <p:pic>
        <p:nvPicPr>
          <p:cNvPr id="4" name="Picture 3" descr="A close up of a logo&#10;&#10;Description generated with very high confidence">
            <a:extLst>
              <a:ext uri="{FF2B5EF4-FFF2-40B4-BE49-F238E27FC236}">
                <a16:creationId xmlns:a16="http://schemas.microsoft.com/office/drawing/2014/main" id="{4864ACDE-B25A-4B12-8CFB-824D53290273}"/>
              </a:ext>
            </a:extLst>
          </p:cNvPr>
          <p:cNvPicPr>
            <a:picLocks noChangeAspect="1"/>
          </p:cNvPicPr>
          <p:nvPr/>
        </p:nvPicPr>
        <p:blipFill>
          <a:blip r:embed="rId4"/>
          <a:stretch>
            <a:fillRect/>
          </a:stretch>
        </p:blipFill>
        <p:spPr>
          <a:xfrm>
            <a:off x="10816046" y="5489053"/>
            <a:ext cx="563703" cy="1019310"/>
          </a:xfrm>
          <a:prstGeom prst="rect">
            <a:avLst/>
          </a:prstGeom>
        </p:spPr>
      </p:pic>
    </p:spTree>
    <p:extLst>
      <p:ext uri="{BB962C8B-B14F-4D97-AF65-F5344CB8AC3E}">
        <p14:creationId xmlns:p14="http://schemas.microsoft.com/office/powerpoint/2010/main" val="3699217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291B4-A35C-4B74-8D08-2E49A17C8F2D}"/>
              </a:ext>
            </a:extLst>
          </p:cNvPr>
          <p:cNvSpPr>
            <a:spLocks noGrp="1"/>
          </p:cNvSpPr>
          <p:nvPr>
            <p:ph type="title"/>
          </p:nvPr>
        </p:nvSpPr>
        <p:spPr>
          <a:xfrm>
            <a:off x="8156402" y="1393469"/>
            <a:ext cx="3619962" cy="3557683"/>
          </a:xfrm>
        </p:spPr>
        <p:txBody>
          <a:bodyPr/>
          <a:lstStyle/>
          <a:p>
            <a:r>
              <a:rPr lang="en-US" sz="2400" dirty="0"/>
              <a:t>LiDAR produces a “point cloud” of data.  Special software is used to produce derived products such as contours and elevation surfaces.</a:t>
            </a:r>
          </a:p>
        </p:txBody>
      </p:sp>
      <p:pic>
        <p:nvPicPr>
          <p:cNvPr id="5" name="Content Placeholder 4">
            <a:extLst>
              <a:ext uri="{FF2B5EF4-FFF2-40B4-BE49-F238E27FC236}">
                <a16:creationId xmlns:a16="http://schemas.microsoft.com/office/drawing/2014/main" id="{FB038DA4-63D1-47D8-874A-C400893A34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5636" y="508757"/>
            <a:ext cx="7691115" cy="5840486"/>
          </a:xfrm>
        </p:spPr>
      </p:pic>
    </p:spTree>
    <p:extLst>
      <p:ext uri="{BB962C8B-B14F-4D97-AF65-F5344CB8AC3E}">
        <p14:creationId xmlns:p14="http://schemas.microsoft.com/office/powerpoint/2010/main" val="2789921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6D23983-433A-42D6-845B-98AAB676F1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1434" y="452718"/>
            <a:ext cx="4807038" cy="5678569"/>
          </a:xfrm>
        </p:spPr>
      </p:pic>
      <p:pic>
        <p:nvPicPr>
          <p:cNvPr id="7" name="Picture 6">
            <a:extLst>
              <a:ext uri="{FF2B5EF4-FFF2-40B4-BE49-F238E27FC236}">
                <a16:creationId xmlns:a16="http://schemas.microsoft.com/office/drawing/2014/main" id="{CECCDD28-76E8-4D69-B4AF-A7A8D90F9B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6523" y="452718"/>
            <a:ext cx="4807038" cy="5678569"/>
          </a:xfrm>
          <a:prstGeom prst="rect">
            <a:avLst/>
          </a:prstGeom>
        </p:spPr>
      </p:pic>
      <p:sp>
        <p:nvSpPr>
          <p:cNvPr id="8" name="TextBox 7">
            <a:extLst>
              <a:ext uri="{FF2B5EF4-FFF2-40B4-BE49-F238E27FC236}">
                <a16:creationId xmlns:a16="http://schemas.microsoft.com/office/drawing/2014/main" id="{30935889-6318-4707-915B-EDDBF0C68D77}"/>
              </a:ext>
            </a:extLst>
          </p:cNvPr>
          <p:cNvSpPr txBox="1"/>
          <p:nvPr/>
        </p:nvSpPr>
        <p:spPr>
          <a:xfrm>
            <a:off x="3288838" y="4958834"/>
            <a:ext cx="1812175" cy="461665"/>
          </a:xfrm>
          <a:prstGeom prst="rect">
            <a:avLst/>
          </a:prstGeom>
          <a:noFill/>
        </p:spPr>
        <p:txBody>
          <a:bodyPr wrap="square" rtlCol="0">
            <a:spAutoFit/>
          </a:bodyPr>
          <a:lstStyle/>
          <a:p>
            <a:r>
              <a:rPr lang="en-US" sz="2400" b="1" dirty="0">
                <a:solidFill>
                  <a:schemeClr val="bg1"/>
                </a:solidFill>
              </a:rPr>
              <a:t>Bare Earth</a:t>
            </a:r>
          </a:p>
        </p:txBody>
      </p:sp>
      <p:sp>
        <p:nvSpPr>
          <p:cNvPr id="9" name="TextBox 8">
            <a:extLst>
              <a:ext uri="{FF2B5EF4-FFF2-40B4-BE49-F238E27FC236}">
                <a16:creationId xmlns:a16="http://schemas.microsoft.com/office/drawing/2014/main" id="{CE510CA3-8879-453B-9351-8505782226B2}"/>
              </a:ext>
            </a:extLst>
          </p:cNvPr>
          <p:cNvSpPr txBox="1"/>
          <p:nvPr/>
        </p:nvSpPr>
        <p:spPr>
          <a:xfrm>
            <a:off x="8481686" y="4958834"/>
            <a:ext cx="1812175" cy="461665"/>
          </a:xfrm>
          <a:prstGeom prst="rect">
            <a:avLst/>
          </a:prstGeom>
          <a:noFill/>
        </p:spPr>
        <p:txBody>
          <a:bodyPr wrap="square" rtlCol="0">
            <a:spAutoFit/>
          </a:bodyPr>
          <a:lstStyle/>
          <a:p>
            <a:r>
              <a:rPr lang="en-US" sz="2400" b="1" dirty="0">
                <a:solidFill>
                  <a:schemeClr val="bg1"/>
                </a:solidFill>
              </a:rPr>
              <a:t>All Returns</a:t>
            </a:r>
          </a:p>
        </p:txBody>
      </p:sp>
      <p:sp>
        <p:nvSpPr>
          <p:cNvPr id="10" name="TextBox 9">
            <a:extLst>
              <a:ext uri="{FF2B5EF4-FFF2-40B4-BE49-F238E27FC236}">
                <a16:creationId xmlns:a16="http://schemas.microsoft.com/office/drawing/2014/main" id="{C11868D6-7979-4A17-8FB0-01B6117D8D0D}"/>
              </a:ext>
            </a:extLst>
          </p:cNvPr>
          <p:cNvSpPr txBox="1"/>
          <p:nvPr/>
        </p:nvSpPr>
        <p:spPr>
          <a:xfrm>
            <a:off x="3288838" y="6131287"/>
            <a:ext cx="4902662" cy="461665"/>
          </a:xfrm>
          <a:prstGeom prst="rect">
            <a:avLst/>
          </a:prstGeom>
          <a:noFill/>
        </p:spPr>
        <p:txBody>
          <a:bodyPr wrap="square" rtlCol="0">
            <a:spAutoFit/>
          </a:bodyPr>
          <a:lstStyle/>
          <a:p>
            <a:r>
              <a:rPr lang="en-US" sz="2400" b="1" dirty="0"/>
              <a:t>Shaded Relief Derived Product</a:t>
            </a:r>
          </a:p>
        </p:txBody>
      </p:sp>
    </p:spTree>
    <p:extLst>
      <p:ext uri="{BB962C8B-B14F-4D97-AF65-F5344CB8AC3E}">
        <p14:creationId xmlns:p14="http://schemas.microsoft.com/office/powerpoint/2010/main" val="4059920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7A398-6939-4A60-B549-0A5813DD020E}"/>
              </a:ext>
            </a:extLst>
          </p:cNvPr>
          <p:cNvSpPr>
            <a:spLocks noGrp="1"/>
          </p:cNvSpPr>
          <p:nvPr>
            <p:ph type="title"/>
          </p:nvPr>
        </p:nvSpPr>
        <p:spPr/>
        <p:txBody>
          <a:bodyPr/>
          <a:lstStyle/>
          <a:p>
            <a:r>
              <a:rPr lang="en-US" dirty="0"/>
              <a:t>Elevation Finder</a:t>
            </a:r>
          </a:p>
        </p:txBody>
      </p:sp>
      <p:sp>
        <p:nvSpPr>
          <p:cNvPr id="14" name="TextBox 13">
            <a:extLst>
              <a:ext uri="{FF2B5EF4-FFF2-40B4-BE49-F238E27FC236}">
                <a16:creationId xmlns:a16="http://schemas.microsoft.com/office/drawing/2014/main" id="{2EF337C0-9AD1-469E-8129-92A44EF06F91}"/>
              </a:ext>
            </a:extLst>
          </p:cNvPr>
          <p:cNvSpPr txBox="1"/>
          <p:nvPr/>
        </p:nvSpPr>
        <p:spPr>
          <a:xfrm>
            <a:off x="8661400" y="1998133"/>
            <a:ext cx="3365499" cy="523220"/>
          </a:xfrm>
          <a:prstGeom prst="rect">
            <a:avLst/>
          </a:prstGeom>
          <a:noFill/>
        </p:spPr>
        <p:txBody>
          <a:bodyPr wrap="square" rtlCol="0">
            <a:spAutoFit/>
          </a:bodyPr>
          <a:lstStyle/>
          <a:p>
            <a:r>
              <a:rPr lang="en-US" sz="2800" dirty="0"/>
              <a:t>LOMA</a:t>
            </a:r>
            <a:r>
              <a:rPr lang="en-US" sz="2800" b="1" dirty="0"/>
              <a:t> </a:t>
            </a:r>
            <a:r>
              <a:rPr lang="en-US" sz="2800" dirty="0"/>
              <a:t>Feasibility</a:t>
            </a:r>
          </a:p>
        </p:txBody>
      </p:sp>
      <p:pic>
        <p:nvPicPr>
          <p:cNvPr id="6" name="Picture 5">
            <a:extLst>
              <a:ext uri="{FF2B5EF4-FFF2-40B4-BE49-F238E27FC236}">
                <a16:creationId xmlns:a16="http://schemas.microsoft.com/office/drawing/2014/main" id="{3D669D34-44BD-44D9-8297-D3D472F6F09F}"/>
              </a:ext>
            </a:extLst>
          </p:cNvPr>
          <p:cNvPicPr>
            <a:picLocks noChangeAspect="1"/>
          </p:cNvPicPr>
          <p:nvPr/>
        </p:nvPicPr>
        <p:blipFill>
          <a:blip r:embed="rId2"/>
          <a:stretch>
            <a:fillRect/>
          </a:stretch>
        </p:blipFill>
        <p:spPr>
          <a:xfrm>
            <a:off x="323810" y="1360410"/>
            <a:ext cx="8195519" cy="5163237"/>
          </a:xfrm>
          <a:prstGeom prst="rect">
            <a:avLst/>
          </a:prstGeom>
        </p:spPr>
      </p:pic>
    </p:spTree>
    <p:extLst>
      <p:ext uri="{BB962C8B-B14F-4D97-AF65-F5344CB8AC3E}">
        <p14:creationId xmlns:p14="http://schemas.microsoft.com/office/powerpoint/2010/main" val="609121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F7274-6DF1-4BA3-9A29-8453A4FAF701}"/>
              </a:ext>
            </a:extLst>
          </p:cNvPr>
          <p:cNvSpPr>
            <a:spLocks noGrp="1"/>
          </p:cNvSpPr>
          <p:nvPr>
            <p:ph type="title"/>
          </p:nvPr>
        </p:nvSpPr>
        <p:spPr/>
        <p:txBody>
          <a:bodyPr/>
          <a:lstStyle/>
          <a:p>
            <a:r>
              <a:rPr lang="en-US" dirty="0"/>
              <a:t>Construction Planning/Design</a:t>
            </a:r>
          </a:p>
        </p:txBody>
      </p:sp>
      <p:pic>
        <p:nvPicPr>
          <p:cNvPr id="9" name="Content Placeholder 8">
            <a:extLst>
              <a:ext uri="{FF2B5EF4-FFF2-40B4-BE49-F238E27FC236}">
                <a16:creationId xmlns:a16="http://schemas.microsoft.com/office/drawing/2014/main" id="{910F3863-76E3-440C-82E3-752D376218D1}"/>
              </a:ext>
            </a:extLst>
          </p:cNvPr>
          <p:cNvPicPr>
            <a:picLocks noGrp="1" noChangeAspect="1"/>
          </p:cNvPicPr>
          <p:nvPr>
            <p:ph idx="1"/>
          </p:nvPr>
        </p:nvPicPr>
        <p:blipFill>
          <a:blip r:embed="rId3"/>
          <a:stretch>
            <a:fillRect/>
          </a:stretch>
        </p:blipFill>
        <p:spPr>
          <a:xfrm>
            <a:off x="459846" y="1390506"/>
            <a:ext cx="8609922" cy="4909453"/>
          </a:xfrm>
        </p:spPr>
      </p:pic>
      <p:sp>
        <p:nvSpPr>
          <p:cNvPr id="10" name="TextBox 9">
            <a:extLst>
              <a:ext uri="{FF2B5EF4-FFF2-40B4-BE49-F238E27FC236}">
                <a16:creationId xmlns:a16="http://schemas.microsoft.com/office/drawing/2014/main" id="{1FF0E231-8B8B-4EE6-8C5F-E8C5C31462F7}"/>
              </a:ext>
            </a:extLst>
          </p:cNvPr>
          <p:cNvSpPr txBox="1"/>
          <p:nvPr/>
        </p:nvSpPr>
        <p:spPr>
          <a:xfrm>
            <a:off x="9256032" y="1574800"/>
            <a:ext cx="2796267" cy="1938992"/>
          </a:xfrm>
          <a:prstGeom prst="rect">
            <a:avLst/>
          </a:prstGeom>
          <a:noFill/>
        </p:spPr>
        <p:txBody>
          <a:bodyPr wrap="square" rtlCol="0">
            <a:spAutoFit/>
          </a:bodyPr>
          <a:lstStyle/>
          <a:p>
            <a:pPr marL="285750" indent="-285750">
              <a:buFontTx/>
              <a:buChar char="-"/>
            </a:pPr>
            <a:r>
              <a:rPr lang="en-US" sz="2400" dirty="0"/>
              <a:t>Define Existing Surface</a:t>
            </a:r>
          </a:p>
          <a:p>
            <a:endParaRPr lang="en-US" sz="2400" dirty="0"/>
          </a:p>
          <a:p>
            <a:pPr marL="285750" indent="-285750">
              <a:buFontTx/>
              <a:buChar char="-"/>
            </a:pPr>
            <a:r>
              <a:rPr lang="en-US" sz="2400" dirty="0"/>
              <a:t>Borrow Areas/Volumes</a:t>
            </a:r>
          </a:p>
        </p:txBody>
      </p:sp>
    </p:spTree>
    <p:extLst>
      <p:ext uri="{BB962C8B-B14F-4D97-AF65-F5344CB8AC3E}">
        <p14:creationId xmlns:p14="http://schemas.microsoft.com/office/powerpoint/2010/main" val="812076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EDA8A-9AB6-422E-AB44-840B7164A07C}"/>
              </a:ext>
            </a:extLst>
          </p:cNvPr>
          <p:cNvSpPr>
            <a:spLocks noGrp="1"/>
          </p:cNvSpPr>
          <p:nvPr>
            <p:ph type="title"/>
          </p:nvPr>
        </p:nvSpPr>
        <p:spPr/>
        <p:txBody>
          <a:bodyPr/>
          <a:lstStyle/>
          <a:p>
            <a:r>
              <a:rPr lang="en-US" dirty="0"/>
              <a:t>Enforcement</a:t>
            </a:r>
          </a:p>
        </p:txBody>
      </p:sp>
      <p:pic>
        <p:nvPicPr>
          <p:cNvPr id="5" name="Content Placeholder 4">
            <a:extLst>
              <a:ext uri="{FF2B5EF4-FFF2-40B4-BE49-F238E27FC236}">
                <a16:creationId xmlns:a16="http://schemas.microsoft.com/office/drawing/2014/main" id="{8D52B3AB-09DA-4308-930B-D69E94CFB4F6}"/>
              </a:ext>
            </a:extLst>
          </p:cNvPr>
          <p:cNvPicPr>
            <a:picLocks noGrp="1" noChangeAspect="1"/>
          </p:cNvPicPr>
          <p:nvPr>
            <p:ph idx="1"/>
          </p:nvPr>
        </p:nvPicPr>
        <p:blipFill>
          <a:blip r:embed="rId3"/>
          <a:stretch>
            <a:fillRect/>
          </a:stretch>
        </p:blipFill>
        <p:spPr>
          <a:xfrm>
            <a:off x="466142" y="1471692"/>
            <a:ext cx="7196427" cy="4856438"/>
          </a:xfrm>
        </p:spPr>
      </p:pic>
      <p:sp>
        <p:nvSpPr>
          <p:cNvPr id="6" name="TextBox 5">
            <a:extLst>
              <a:ext uri="{FF2B5EF4-FFF2-40B4-BE49-F238E27FC236}">
                <a16:creationId xmlns:a16="http://schemas.microsoft.com/office/drawing/2014/main" id="{875A47CE-B6E2-436F-A114-7C1EBE47BAFB}"/>
              </a:ext>
            </a:extLst>
          </p:cNvPr>
          <p:cNvSpPr txBox="1"/>
          <p:nvPr/>
        </p:nvSpPr>
        <p:spPr>
          <a:xfrm>
            <a:off x="7966917" y="2908300"/>
            <a:ext cx="3898900" cy="2246769"/>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t>Define violations</a:t>
            </a:r>
          </a:p>
          <a:p>
            <a:endParaRPr lang="en-US" sz="2800" dirty="0"/>
          </a:p>
          <a:p>
            <a:pPr marL="457200" indent="-457200">
              <a:buFont typeface="Wingdings" panose="05000000000000000000" pitchFamily="2" charset="2"/>
              <a:buChar char="Ø"/>
            </a:pPr>
            <a:r>
              <a:rPr lang="en-US" sz="2800" dirty="0"/>
              <a:t> Conditions to return to compliance</a:t>
            </a:r>
          </a:p>
        </p:txBody>
      </p:sp>
    </p:spTree>
    <p:extLst>
      <p:ext uri="{BB962C8B-B14F-4D97-AF65-F5344CB8AC3E}">
        <p14:creationId xmlns:p14="http://schemas.microsoft.com/office/powerpoint/2010/main" val="454904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2F045-0A9F-4595-BEB3-428BEC878A21}"/>
              </a:ext>
            </a:extLst>
          </p:cNvPr>
          <p:cNvSpPr>
            <a:spLocks noGrp="1"/>
          </p:cNvSpPr>
          <p:nvPr>
            <p:ph type="title"/>
          </p:nvPr>
        </p:nvSpPr>
        <p:spPr/>
        <p:txBody>
          <a:bodyPr/>
          <a:lstStyle/>
          <a:p>
            <a:r>
              <a:rPr lang="en-US" dirty="0"/>
              <a:t>Facility Maps</a:t>
            </a:r>
          </a:p>
        </p:txBody>
      </p:sp>
      <p:pic>
        <p:nvPicPr>
          <p:cNvPr id="5" name="Content Placeholder 4">
            <a:extLst>
              <a:ext uri="{FF2B5EF4-FFF2-40B4-BE49-F238E27FC236}">
                <a16:creationId xmlns:a16="http://schemas.microsoft.com/office/drawing/2014/main" id="{B1FD47E3-0483-4888-BDE6-387C3005FB28}"/>
              </a:ext>
            </a:extLst>
          </p:cNvPr>
          <p:cNvPicPr>
            <a:picLocks noGrp="1" noChangeAspect="1"/>
          </p:cNvPicPr>
          <p:nvPr>
            <p:ph idx="1"/>
          </p:nvPr>
        </p:nvPicPr>
        <p:blipFill>
          <a:blip r:embed="rId3"/>
          <a:stretch>
            <a:fillRect/>
          </a:stretch>
        </p:blipFill>
        <p:spPr>
          <a:xfrm>
            <a:off x="508000" y="1297104"/>
            <a:ext cx="6338300" cy="5201568"/>
          </a:xfrm>
        </p:spPr>
      </p:pic>
      <p:sp>
        <p:nvSpPr>
          <p:cNvPr id="8" name="TextBox 7">
            <a:extLst>
              <a:ext uri="{FF2B5EF4-FFF2-40B4-BE49-F238E27FC236}">
                <a16:creationId xmlns:a16="http://schemas.microsoft.com/office/drawing/2014/main" id="{F6596A87-A104-4012-B992-2C64BAE1BB16}"/>
              </a:ext>
            </a:extLst>
          </p:cNvPr>
          <p:cNvSpPr txBox="1"/>
          <p:nvPr/>
        </p:nvSpPr>
        <p:spPr>
          <a:xfrm>
            <a:off x="7235611" y="1297104"/>
            <a:ext cx="4030133" cy="830997"/>
          </a:xfrm>
          <a:prstGeom prst="rect">
            <a:avLst/>
          </a:prstGeom>
          <a:noFill/>
        </p:spPr>
        <p:txBody>
          <a:bodyPr wrap="square" rtlCol="0">
            <a:spAutoFit/>
          </a:bodyPr>
          <a:lstStyle/>
          <a:p>
            <a:r>
              <a:rPr lang="en-US" sz="2400" dirty="0"/>
              <a:t>Maps indicating elevation with hill shade or contours</a:t>
            </a:r>
          </a:p>
        </p:txBody>
      </p:sp>
      <p:pic>
        <p:nvPicPr>
          <p:cNvPr id="10" name="Picture 9">
            <a:extLst>
              <a:ext uri="{FF2B5EF4-FFF2-40B4-BE49-F238E27FC236}">
                <a16:creationId xmlns:a16="http://schemas.microsoft.com/office/drawing/2014/main" id="{9034F7FB-C994-43B6-8C06-78CFF05B6FC1}"/>
              </a:ext>
            </a:extLst>
          </p:cNvPr>
          <p:cNvPicPr>
            <a:picLocks noChangeAspect="1"/>
          </p:cNvPicPr>
          <p:nvPr/>
        </p:nvPicPr>
        <p:blipFill>
          <a:blip r:embed="rId4"/>
          <a:stretch>
            <a:fillRect/>
          </a:stretch>
        </p:blipFill>
        <p:spPr>
          <a:xfrm>
            <a:off x="7054423" y="2298700"/>
            <a:ext cx="4836124" cy="4131421"/>
          </a:xfrm>
          <a:prstGeom prst="rect">
            <a:avLst/>
          </a:prstGeom>
        </p:spPr>
      </p:pic>
    </p:spTree>
    <p:extLst>
      <p:ext uri="{BB962C8B-B14F-4D97-AF65-F5344CB8AC3E}">
        <p14:creationId xmlns:p14="http://schemas.microsoft.com/office/powerpoint/2010/main" val="3110084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2F0EA-DEDE-4110-B68E-F6A71A16FF36}"/>
              </a:ext>
            </a:extLst>
          </p:cNvPr>
          <p:cNvSpPr>
            <a:spLocks noGrp="1"/>
          </p:cNvSpPr>
          <p:nvPr>
            <p:ph type="title"/>
          </p:nvPr>
        </p:nvSpPr>
        <p:spPr>
          <a:xfrm>
            <a:off x="290511" y="341730"/>
            <a:ext cx="9404723" cy="1400530"/>
          </a:xfrm>
        </p:spPr>
        <p:txBody>
          <a:bodyPr/>
          <a:lstStyle/>
          <a:p>
            <a:r>
              <a:rPr lang="en-US" dirty="0"/>
              <a:t>Evaluate Archeological Sites</a:t>
            </a:r>
          </a:p>
        </p:txBody>
      </p:sp>
      <p:pic>
        <p:nvPicPr>
          <p:cNvPr id="5" name="Content Placeholder 4">
            <a:extLst>
              <a:ext uri="{FF2B5EF4-FFF2-40B4-BE49-F238E27FC236}">
                <a16:creationId xmlns:a16="http://schemas.microsoft.com/office/drawing/2014/main" id="{42061402-5D9E-4D2D-A8A4-BAFFD527F297}"/>
              </a:ext>
            </a:extLst>
          </p:cNvPr>
          <p:cNvPicPr>
            <a:picLocks noGrp="1" noChangeAspect="1"/>
          </p:cNvPicPr>
          <p:nvPr>
            <p:ph idx="1"/>
          </p:nvPr>
        </p:nvPicPr>
        <p:blipFill>
          <a:blip r:embed="rId3"/>
          <a:stretch>
            <a:fillRect/>
          </a:stretch>
        </p:blipFill>
        <p:spPr>
          <a:xfrm>
            <a:off x="381184" y="1097578"/>
            <a:ext cx="6872289" cy="5418692"/>
          </a:xfrm>
        </p:spPr>
      </p:pic>
      <p:sp>
        <p:nvSpPr>
          <p:cNvPr id="6" name="TextBox 5">
            <a:extLst>
              <a:ext uri="{FF2B5EF4-FFF2-40B4-BE49-F238E27FC236}">
                <a16:creationId xmlns:a16="http://schemas.microsoft.com/office/drawing/2014/main" id="{7274C186-EA2C-4C0F-BBD1-A7ED509E6865}"/>
              </a:ext>
            </a:extLst>
          </p:cNvPr>
          <p:cNvSpPr txBox="1"/>
          <p:nvPr/>
        </p:nvSpPr>
        <p:spPr>
          <a:xfrm>
            <a:off x="7518400" y="1498600"/>
            <a:ext cx="3810000" cy="2677656"/>
          </a:xfrm>
          <a:prstGeom prst="rect">
            <a:avLst/>
          </a:prstGeom>
          <a:noFill/>
        </p:spPr>
        <p:txBody>
          <a:bodyPr wrap="square" rtlCol="0">
            <a:spAutoFit/>
          </a:bodyPr>
          <a:lstStyle/>
          <a:p>
            <a:r>
              <a:rPr lang="en-US" sz="2400" dirty="0"/>
              <a:t>Use LiDAR data with various adjusted vertical exaggeration, illumination angle and height to find man made earthen structures</a:t>
            </a:r>
          </a:p>
        </p:txBody>
      </p:sp>
    </p:spTree>
    <p:extLst>
      <p:ext uri="{BB962C8B-B14F-4D97-AF65-F5344CB8AC3E}">
        <p14:creationId xmlns:p14="http://schemas.microsoft.com/office/powerpoint/2010/main" val="18427896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6042</TotalTime>
  <Words>488</Words>
  <Application>Microsoft Office PowerPoint</Application>
  <PresentationFormat>Widescreen</PresentationFormat>
  <Paragraphs>76</Paragraphs>
  <Slides>23</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Century Gothic</vt:lpstr>
      <vt:lpstr>Wingdings</vt:lpstr>
      <vt:lpstr>Wingdings 3</vt:lpstr>
      <vt:lpstr>Ion</vt:lpstr>
      <vt:lpstr>LiDAR use in Illinois</vt:lpstr>
      <vt:lpstr>Light Detection And Ranging</vt:lpstr>
      <vt:lpstr>LiDAR produces a “point cloud” of data.  Special software is used to produce derived products such as contours and elevation surfaces.</vt:lpstr>
      <vt:lpstr>PowerPoint Presentation</vt:lpstr>
      <vt:lpstr>Elevation Finder</vt:lpstr>
      <vt:lpstr>Construction Planning/Design</vt:lpstr>
      <vt:lpstr>Enforcement</vt:lpstr>
      <vt:lpstr>Facility Maps</vt:lpstr>
      <vt:lpstr>Evaluate Archeological Sites</vt:lpstr>
      <vt:lpstr>Levee Low Spots</vt:lpstr>
      <vt:lpstr>Flood Inundation Mapping</vt:lpstr>
      <vt:lpstr>Available Inundation Mapping </vt:lpstr>
      <vt:lpstr>Available Inundation Mapping </vt:lpstr>
      <vt:lpstr>Available Inundation Mapping </vt:lpstr>
      <vt:lpstr>3 Things are needed for Inundation Mapping:  Detailed Hydraulic Model  Lidar  River Gage</vt:lpstr>
      <vt:lpstr>Illinois Inundation Mapping </vt:lpstr>
      <vt:lpstr>Highlight Structures</vt:lpstr>
      <vt:lpstr>Surveyed Buildings</vt:lpstr>
      <vt:lpstr>Rock Island County Structural Flood Damage Assessment</vt:lpstr>
      <vt:lpstr>Hazus Analysis – Frequency Results</vt:lpstr>
      <vt:lpstr>Uniform Mississippi River  Inundation Maps</vt:lpstr>
      <vt:lpstr>Uniform Mississippi River  Inundation Maps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Steward, Ronald R.</dc:creator>
  <cp:lastModifiedBy>Lee, Rita</cp:lastModifiedBy>
  <cp:revision>65</cp:revision>
  <cp:lastPrinted>2018-10-22T19:19:21Z</cp:lastPrinted>
  <dcterms:created xsi:type="dcterms:W3CDTF">2018-10-12T20:49:18Z</dcterms:created>
  <dcterms:modified xsi:type="dcterms:W3CDTF">2018-10-23T17:47:54Z</dcterms:modified>
</cp:coreProperties>
</file>