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29" r:id="rId2"/>
    <p:sldId id="330" r:id="rId3"/>
    <p:sldId id="408" r:id="rId4"/>
    <p:sldId id="409" r:id="rId5"/>
    <p:sldId id="406" r:id="rId6"/>
    <p:sldId id="334" r:id="rId7"/>
    <p:sldId id="365" r:id="rId8"/>
    <p:sldId id="338" r:id="rId9"/>
    <p:sldId id="392" r:id="rId10"/>
    <p:sldId id="399" r:id="rId11"/>
    <p:sldId id="388" r:id="rId12"/>
    <p:sldId id="390" r:id="rId13"/>
    <p:sldId id="391" r:id="rId14"/>
    <p:sldId id="358" r:id="rId15"/>
    <p:sldId id="360" r:id="rId16"/>
    <p:sldId id="361" r:id="rId17"/>
    <p:sldId id="400" r:id="rId18"/>
    <p:sldId id="341" r:id="rId19"/>
    <p:sldId id="354" r:id="rId20"/>
    <p:sldId id="351" r:id="rId21"/>
    <p:sldId id="352" r:id="rId22"/>
    <p:sldId id="363" r:id="rId23"/>
    <p:sldId id="364" r:id="rId24"/>
    <p:sldId id="342" r:id="rId25"/>
    <p:sldId id="340" r:id="rId26"/>
    <p:sldId id="353" r:id="rId27"/>
    <p:sldId id="401" r:id="rId28"/>
    <p:sldId id="35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30" r:id="rId44"/>
    <p:sldId id="383" r:id="rId45"/>
    <p:sldId id="387" r:id="rId46"/>
    <p:sldId id="382" r:id="rId47"/>
    <p:sldId id="402" r:id="rId48"/>
    <p:sldId id="389" r:id="rId49"/>
    <p:sldId id="345" r:id="rId50"/>
    <p:sldId id="357" r:id="rId51"/>
    <p:sldId id="367" r:id="rId52"/>
    <p:sldId id="404" r:id="rId53"/>
    <p:sldId id="348" r:id="rId54"/>
    <p:sldId id="349" r:id="rId55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71C7BA2-4AAC-B14E-8F04-557CEC0F2885}">
          <p14:sldIdLst>
            <p14:sldId id="329"/>
            <p14:sldId id="330"/>
            <p14:sldId id="408"/>
            <p14:sldId id="409"/>
            <p14:sldId id="406"/>
            <p14:sldId id="334"/>
            <p14:sldId id="365"/>
            <p14:sldId id="338"/>
            <p14:sldId id="392"/>
            <p14:sldId id="399"/>
            <p14:sldId id="388"/>
            <p14:sldId id="390"/>
            <p14:sldId id="391"/>
            <p14:sldId id="358"/>
            <p14:sldId id="360"/>
            <p14:sldId id="361"/>
            <p14:sldId id="400"/>
            <p14:sldId id="341"/>
            <p14:sldId id="354"/>
            <p14:sldId id="351"/>
            <p14:sldId id="352"/>
            <p14:sldId id="363"/>
            <p14:sldId id="364"/>
            <p14:sldId id="342"/>
            <p14:sldId id="340"/>
            <p14:sldId id="353"/>
            <p14:sldId id="401"/>
            <p14:sldId id="35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30"/>
            <p14:sldId id="383"/>
            <p14:sldId id="387"/>
            <p14:sldId id="382"/>
            <p14:sldId id="402"/>
            <p14:sldId id="389"/>
            <p14:sldId id="345"/>
            <p14:sldId id="357"/>
            <p14:sldId id="367"/>
            <p14:sldId id="404"/>
            <p14:sldId id="348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2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ker, Tricia L" initials="BTL" lastIdx="46" clrIdx="0">
    <p:extLst>
      <p:ext uri="{19B8F6BF-5375-455C-9EA6-DF929625EA0E}">
        <p15:presenceInfo xmlns:p15="http://schemas.microsoft.com/office/powerpoint/2012/main" userId="S-1-5-21-2509641344-1052565914-3260824488-3264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7B0"/>
    <a:srgbClr val="E84A27"/>
    <a:srgbClr val="1EA2BC"/>
    <a:srgbClr val="827758"/>
    <a:srgbClr val="7B7A63"/>
    <a:srgbClr val="3A5DCE"/>
    <a:srgbClr val="454DE9"/>
    <a:srgbClr val="4F71DF"/>
    <a:srgbClr val="4A4AE4"/>
    <a:srgbClr val="28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60000" autoAdjust="0"/>
  </p:normalViewPr>
  <p:slideViewPr>
    <p:cSldViewPr snapToGrid="0">
      <p:cViewPr varScale="1">
        <p:scale>
          <a:sx n="53" d="100"/>
          <a:sy n="53" d="100"/>
        </p:scale>
        <p:origin x="2155" y="53"/>
      </p:cViewPr>
      <p:guideLst>
        <p:guide orient="horz" pos="72"/>
        <p:guide pos="3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683544411317516"/>
          <c:y val="7.3980919849133686E-2"/>
          <c:w val="0.63161568133747725"/>
          <c:h val="0.703085276105192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REPgraph!$M$1</c:f>
              <c:strCache>
                <c:ptCount val="1"/>
                <c:pt idx="0">
                  <c:v>Total Public Assistance Categories C-G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3.1548644065568595E-5"/>
                  <c:y val="3.5998216569082635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Ottawa Central Elementary School Replacement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D16-4BA4-9760-D3E42CA88901}"/>
                </c:ext>
                <c:ext xmlns:c15="http://schemas.microsoft.com/office/drawing/2012/chart" uri="{CE6537A1-D6FC-4f65-9D91-7224C49458BB}">
                  <c15:layout>
                    <c:manualLayout>
                      <c:w val="0.51842414522892488"/>
                      <c:h val="3.78982434887946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REPgraph!$C$2:$C$47</c:f>
              <c:strCach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strCache>
            </c:strRef>
          </c:cat>
          <c:val>
            <c:numRef>
              <c:f>REPgraph!$M$2:$M$47</c:f>
              <c:numCache>
                <c:formatCode>General</c:formatCode>
                <c:ptCount val="28"/>
                <c:pt idx="6" formatCode="&quot;$&quot;#,##0.00">
                  <c:v>833538.12</c:v>
                </c:pt>
                <c:pt idx="14" formatCode="&quot;$&quot;#,##0.00">
                  <c:v>1336327.3188999984</c:v>
                </c:pt>
                <c:pt idx="17" formatCode="&quot;$&quot;#,##0.00">
                  <c:v>747355.24799999944</c:v>
                </c:pt>
                <c:pt idx="18" formatCode="&quot;$&quot;#,##0.00">
                  <c:v>821364.00550000032</c:v>
                </c:pt>
                <c:pt idx="19" formatCode="&quot;$&quot;#,##0">
                  <c:v>17101278.241600003</c:v>
                </c:pt>
                <c:pt idx="21" formatCode="&quot;$&quot;#,##0.00">
                  <c:v>3515.0830000000005</c:v>
                </c:pt>
                <c:pt idx="23" formatCode="&quot;$&quot;#,##0.00">
                  <c:v>2418768.4500000002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16-4BA4-9760-D3E42CA88901}"/>
            </c:ext>
          </c:extLst>
        </c:ser>
        <c:ser>
          <c:idx val="1"/>
          <c:order val="1"/>
          <c:tx>
            <c:strRef>
              <c:f>REPgraph!$R$1</c:f>
              <c:strCache>
                <c:ptCount val="1"/>
                <c:pt idx="0">
                  <c:v>Total Acquisition Costs (HMGP projects)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REPgraph!$C$2:$C$47</c:f>
              <c:strCach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strCache>
            </c:strRef>
          </c:cat>
          <c:val>
            <c:numRef>
              <c:f>REPgraph!$R$2:$R$47</c:f>
              <c:numCache>
                <c:formatCode>General</c:formatCode>
                <c:ptCount val="28"/>
                <c:pt idx="6" formatCode="&quot;$&quot;#,##0.00">
                  <c:v>4062688.5760999979</c:v>
                </c:pt>
                <c:pt idx="11" formatCode="&quot;$&quot;#,##0">
                  <c:v>419223.99999999994</c:v>
                </c:pt>
                <c:pt idx="18" formatCode="&quot;$&quot;#,##0.00">
                  <c:v>287040</c:v>
                </c:pt>
                <c:pt idx="19" formatCode="&quot;$&quot;#,##0">
                  <c:v>0</c:v>
                </c:pt>
                <c:pt idx="20" formatCode="&quot;$&quot;#,##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16-4BA4-9760-D3E42CA88901}"/>
            </c:ext>
          </c:extLst>
        </c:ser>
        <c:ser>
          <c:idx val="2"/>
          <c:order val="2"/>
          <c:tx>
            <c:strRef>
              <c:f>REPgraph!$S$1</c:f>
              <c:strCache>
                <c:ptCount val="1"/>
                <c:pt idx="0">
                  <c:v>SBA Home Loans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REPgraph!$C$2:$C$47</c:f>
              <c:strCach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strCache>
            </c:strRef>
          </c:cat>
          <c:val>
            <c:numRef>
              <c:f>REPgraph!$S$2:$S$47</c:f>
              <c:numCache>
                <c:formatCode>General</c:formatCode>
                <c:ptCount val="28"/>
                <c:pt idx="6" formatCode="&quot;$&quot;#,##0.00">
                  <c:v>2038017</c:v>
                </c:pt>
                <c:pt idx="14" formatCode="&quot;$&quot;#,##0.00">
                  <c:v>0</c:v>
                </c:pt>
                <c:pt idx="17" formatCode="&quot;$&quot;#,##0.00">
                  <c:v>416640</c:v>
                </c:pt>
                <c:pt idx="18" formatCode="&quot;$&quot;#,##0.00">
                  <c:v>72795</c:v>
                </c:pt>
                <c:pt idx="21" formatCode="&quot;$&quot;#,##0.00">
                  <c:v>0</c:v>
                </c:pt>
                <c:pt idx="23" formatCode="&quot;$&quot;#,##0.00">
                  <c:v>3816435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16-4BA4-9760-D3E42CA88901}"/>
            </c:ext>
          </c:extLst>
        </c:ser>
        <c:ser>
          <c:idx val="3"/>
          <c:order val="3"/>
          <c:tx>
            <c:strRef>
              <c:f>REPgraph!$T$1</c:f>
              <c:strCache>
                <c:ptCount val="1"/>
                <c:pt idx="0">
                  <c:v>SBA Business Loans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REPgraph!$C$2:$C$47</c:f>
              <c:strCach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strCache>
            </c:strRef>
          </c:cat>
          <c:val>
            <c:numRef>
              <c:f>REPgraph!$T$2:$T$47</c:f>
              <c:numCache>
                <c:formatCode>General</c:formatCode>
                <c:ptCount val="28"/>
                <c:pt idx="6" formatCode="&quot;$&quot;#,##0.00">
                  <c:v>632553</c:v>
                </c:pt>
                <c:pt idx="14" formatCode="&quot;$&quot;#,##0.00">
                  <c:v>0</c:v>
                </c:pt>
                <c:pt idx="17" formatCode="&quot;$&quot;#,##0.00">
                  <c:v>12000</c:v>
                </c:pt>
                <c:pt idx="18" formatCode="&quot;$&quot;#,##0.00">
                  <c:v>492429.99999999994</c:v>
                </c:pt>
                <c:pt idx="21" formatCode="&quot;$&quot;#,##0.00">
                  <c:v>0</c:v>
                </c:pt>
                <c:pt idx="23" formatCode="&quot;$&quot;#,##0.00">
                  <c:v>223755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16-4BA4-9760-D3E42CA88901}"/>
            </c:ext>
          </c:extLst>
        </c:ser>
        <c:ser>
          <c:idx val="4"/>
          <c:order val="4"/>
          <c:tx>
            <c:strRef>
              <c:f>REPgraph!$U$1</c:f>
              <c:strCache>
                <c:ptCount val="1"/>
                <c:pt idx="0">
                  <c:v>DHS Emergency Operation Center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REPgraph!$C$2:$C$47</c:f>
              <c:strCach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strCache>
            </c:strRef>
          </c:cat>
          <c:val>
            <c:numRef>
              <c:f>REPgraph!$U$2:$U$47</c:f>
              <c:numCache>
                <c:formatCode>General</c:formatCode>
                <c:ptCount val="28"/>
                <c:pt idx="19" formatCode="&quot;$&quot;#,##0">
                  <c:v>1099687.5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16-4BA4-9760-D3E42CA88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07090816"/>
        <c:axId val="407084152"/>
      </c:barChart>
      <c:dateAx>
        <c:axId val="407090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Year </a:t>
                </a:r>
              </a:p>
            </c:rich>
          </c:tx>
          <c:layout>
            <c:manualLayout>
              <c:xMode val="edge"/>
              <c:yMode val="edge"/>
              <c:x val="0.5221415284254517"/>
              <c:y val="0.83119315827148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84152"/>
        <c:crosses val="autoZero"/>
        <c:auto val="0"/>
        <c:lblOffset val="100"/>
        <c:baseTimeUnit val="days"/>
        <c:majorUnit val="1"/>
      </c:dateAx>
      <c:valAx>
        <c:axId val="407084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2017</a:t>
                </a:r>
                <a:r>
                  <a:rPr lang="en-US" sz="1600" baseline="0" dirty="0"/>
                  <a:t> </a:t>
                </a:r>
                <a:r>
                  <a:rPr lang="en-US" sz="1800" baseline="0" dirty="0"/>
                  <a:t>Dollars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6.1723109853986699E-2"/>
              <c:y val="0.404303122396781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90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71736785329018"/>
          <c:y val="0.89251503849100189"/>
          <c:w val="0.85595426785244078"/>
          <c:h val="9.93608200767680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8BB26-57FC-43C6-AB51-BB79DAF0C4D7}" type="doc">
      <dgm:prSet loTypeId="urn:microsoft.com/office/officeart/2005/8/layout/pyramid1" loCatId="pyramid" qsTypeId="urn:microsoft.com/office/officeart/2005/8/quickstyle/simple1" qsCatId="simple" csTypeId="urn:microsoft.com/office/officeart/2005/8/colors/accent1_5" csCatId="accent1" phldr="1"/>
      <dgm:spPr/>
    </dgm:pt>
    <dgm:pt modelId="{17E4F8FF-C43C-4E96-A349-53F127027416}">
      <dgm:prSet phldrT="[Text]" custT="1"/>
      <dgm:spPr>
        <a:solidFill>
          <a:schemeClr val="accent2">
            <a:lumMod val="50000"/>
            <a:lumOff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en-US" sz="2000" dirty="0" smtClean="0"/>
        </a:p>
        <a:p>
          <a:pPr>
            <a:spcAft>
              <a:spcPts val="0"/>
            </a:spcAft>
          </a:pPr>
          <a:r>
            <a:rPr lang="en-US" sz="1800" dirty="0" smtClean="0"/>
            <a:t>Input </a:t>
          </a:r>
        </a:p>
        <a:p>
          <a:pPr>
            <a:spcAft>
              <a:spcPts val="0"/>
            </a:spcAft>
          </a:pPr>
          <a:r>
            <a:rPr lang="en-US" sz="1800" dirty="0" smtClean="0"/>
            <a:t>detailed engineering</a:t>
          </a:r>
        </a:p>
        <a:p>
          <a:pPr>
            <a:spcAft>
              <a:spcPts val="0"/>
            </a:spcAft>
          </a:pPr>
          <a:r>
            <a:rPr lang="en-US" sz="1800" dirty="0" smtClean="0"/>
            <a:t>data</a:t>
          </a:r>
          <a:endParaRPr lang="en-US" sz="1800" dirty="0"/>
        </a:p>
      </dgm:t>
    </dgm:pt>
    <dgm:pt modelId="{D1FC5336-C7C6-48DE-934A-71952C21EA50}" type="parTrans" cxnId="{E81F5561-514D-4724-9AFC-848D3F74D15E}">
      <dgm:prSet/>
      <dgm:spPr/>
      <dgm:t>
        <a:bodyPr/>
        <a:lstStyle/>
        <a:p>
          <a:endParaRPr lang="en-US"/>
        </a:p>
      </dgm:t>
    </dgm:pt>
    <dgm:pt modelId="{2B403DE7-8A01-4142-997D-B2DF55004510}" type="sibTrans" cxnId="{E81F5561-514D-4724-9AFC-848D3F74D15E}">
      <dgm:prSet/>
      <dgm:spPr/>
      <dgm:t>
        <a:bodyPr/>
        <a:lstStyle/>
        <a:p>
          <a:endParaRPr lang="en-US"/>
        </a:p>
      </dgm:t>
    </dgm:pt>
    <dgm:pt modelId="{5FB0DD33-3D55-40F4-9C16-080FCDB011EA}">
      <dgm:prSet phldrT="[Text]" custT="1"/>
      <dgm:spPr>
        <a:solidFill>
          <a:schemeClr val="accent2">
            <a:lumMod val="25000"/>
            <a:lumOff val="75000"/>
          </a:schemeClr>
        </a:solidFill>
      </dgm:spPr>
      <dgm:t>
        <a:bodyPr/>
        <a:lstStyle/>
        <a:p>
          <a:r>
            <a:rPr lang="en-US" sz="1800" dirty="0" smtClean="0"/>
            <a:t>Combination of local and default hazard, building, and damage data</a:t>
          </a:r>
          <a:endParaRPr lang="en-US" sz="1800" dirty="0"/>
        </a:p>
      </dgm:t>
    </dgm:pt>
    <dgm:pt modelId="{5DBD2E63-7DA8-4461-87BB-F948B54F3799}" type="parTrans" cxnId="{015DCCC4-0128-4B65-A044-5AEDCF12E82F}">
      <dgm:prSet/>
      <dgm:spPr/>
      <dgm:t>
        <a:bodyPr/>
        <a:lstStyle/>
        <a:p>
          <a:endParaRPr lang="en-US"/>
        </a:p>
      </dgm:t>
    </dgm:pt>
    <dgm:pt modelId="{CC134595-53A9-4611-9D89-FC6E8B48FF8C}" type="sibTrans" cxnId="{015DCCC4-0128-4B65-A044-5AEDCF12E82F}">
      <dgm:prSet/>
      <dgm:spPr/>
      <dgm:t>
        <a:bodyPr/>
        <a:lstStyle/>
        <a:p>
          <a:endParaRPr lang="en-US"/>
        </a:p>
      </dgm:t>
    </dgm:pt>
    <dgm:pt modelId="{2BD8C4AE-07C5-4B14-ABA9-B9C3DC0F1BCF}">
      <dgm:prSet phldrT="[Text]" custT="1"/>
      <dgm:spPr>
        <a:solidFill>
          <a:schemeClr val="accent2">
            <a:lumMod val="10000"/>
            <a:lumOff val="90000"/>
          </a:schemeClr>
        </a:solidFill>
      </dgm:spPr>
      <dgm:t>
        <a:bodyPr/>
        <a:lstStyle/>
        <a:p>
          <a:r>
            <a:rPr lang="en-US" sz="1800" dirty="0" smtClean="0"/>
            <a:t>Default hazard, inventory, and damage information</a:t>
          </a:r>
          <a:endParaRPr lang="en-US" sz="1800" dirty="0"/>
        </a:p>
      </dgm:t>
    </dgm:pt>
    <dgm:pt modelId="{E28679B1-B742-4475-AF03-E53398F3A149}" type="parTrans" cxnId="{2394F183-D4A8-4F91-968F-3462AF12B151}">
      <dgm:prSet/>
      <dgm:spPr/>
      <dgm:t>
        <a:bodyPr/>
        <a:lstStyle/>
        <a:p>
          <a:endParaRPr lang="en-US"/>
        </a:p>
      </dgm:t>
    </dgm:pt>
    <dgm:pt modelId="{B2410E62-FF58-482A-9F30-243E5D37867E}" type="sibTrans" cxnId="{2394F183-D4A8-4F91-968F-3462AF12B151}">
      <dgm:prSet/>
      <dgm:spPr/>
      <dgm:t>
        <a:bodyPr/>
        <a:lstStyle/>
        <a:p>
          <a:endParaRPr lang="en-US"/>
        </a:p>
      </dgm:t>
    </dgm:pt>
    <dgm:pt modelId="{8DE80D18-4860-48CB-9928-00B69CC7918C}" type="pres">
      <dgm:prSet presAssocID="{E668BB26-57FC-43C6-AB51-BB79DAF0C4D7}" presName="Name0" presStyleCnt="0">
        <dgm:presLayoutVars>
          <dgm:dir/>
          <dgm:animLvl val="lvl"/>
          <dgm:resizeHandles val="exact"/>
        </dgm:presLayoutVars>
      </dgm:prSet>
      <dgm:spPr/>
    </dgm:pt>
    <dgm:pt modelId="{7BC00589-908C-4C09-926D-258FA08AE1AB}" type="pres">
      <dgm:prSet presAssocID="{17E4F8FF-C43C-4E96-A349-53F127027416}" presName="Name8" presStyleCnt="0"/>
      <dgm:spPr/>
    </dgm:pt>
    <dgm:pt modelId="{9F8938DC-6CC5-4312-AE3B-7DD756EC1D7F}" type="pres">
      <dgm:prSet presAssocID="{17E4F8FF-C43C-4E96-A349-53F12702741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BD7CE-D922-49A1-86CA-F0A4A8EC33BE}" type="pres">
      <dgm:prSet presAssocID="{17E4F8FF-C43C-4E96-A349-53F1270274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CD3B4-20F8-4D59-AA06-994E99249577}" type="pres">
      <dgm:prSet presAssocID="{5FB0DD33-3D55-40F4-9C16-080FCDB011EA}" presName="Name8" presStyleCnt="0"/>
      <dgm:spPr/>
    </dgm:pt>
    <dgm:pt modelId="{B0ACCE05-6A4D-4237-9732-2AD30B644160}" type="pres">
      <dgm:prSet presAssocID="{5FB0DD33-3D55-40F4-9C16-080FCDB011E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9DAA4-7D43-44B5-8CFF-24048732FD93}" type="pres">
      <dgm:prSet presAssocID="{5FB0DD33-3D55-40F4-9C16-080FCDB011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875D2-20E2-4318-B015-D3BE7F3CE59C}" type="pres">
      <dgm:prSet presAssocID="{2BD8C4AE-07C5-4B14-ABA9-B9C3DC0F1BCF}" presName="Name8" presStyleCnt="0"/>
      <dgm:spPr/>
    </dgm:pt>
    <dgm:pt modelId="{36EF9CA4-52F0-4984-A20D-608E881AE346}" type="pres">
      <dgm:prSet presAssocID="{2BD8C4AE-07C5-4B14-ABA9-B9C3DC0F1BC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FE56D-3151-4238-9AF9-1FD1BCE83382}" type="pres">
      <dgm:prSet presAssocID="{2BD8C4AE-07C5-4B14-ABA9-B9C3DC0F1BC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1F5561-514D-4724-9AFC-848D3F74D15E}" srcId="{E668BB26-57FC-43C6-AB51-BB79DAF0C4D7}" destId="{17E4F8FF-C43C-4E96-A349-53F127027416}" srcOrd="0" destOrd="0" parTransId="{D1FC5336-C7C6-48DE-934A-71952C21EA50}" sibTransId="{2B403DE7-8A01-4142-997D-B2DF55004510}"/>
    <dgm:cxn modelId="{2394F183-D4A8-4F91-968F-3462AF12B151}" srcId="{E668BB26-57FC-43C6-AB51-BB79DAF0C4D7}" destId="{2BD8C4AE-07C5-4B14-ABA9-B9C3DC0F1BCF}" srcOrd="2" destOrd="0" parTransId="{E28679B1-B742-4475-AF03-E53398F3A149}" sibTransId="{B2410E62-FF58-482A-9F30-243E5D37867E}"/>
    <dgm:cxn modelId="{9E0A4C30-9B77-4050-A26E-E25EB6B58645}" type="presOf" srcId="{5FB0DD33-3D55-40F4-9C16-080FCDB011EA}" destId="{B0ACCE05-6A4D-4237-9732-2AD30B644160}" srcOrd="0" destOrd="0" presId="urn:microsoft.com/office/officeart/2005/8/layout/pyramid1"/>
    <dgm:cxn modelId="{0B63F034-9098-4C6B-A372-FDC7472DDE6E}" type="presOf" srcId="{2BD8C4AE-07C5-4B14-ABA9-B9C3DC0F1BCF}" destId="{36EF9CA4-52F0-4984-A20D-608E881AE346}" srcOrd="0" destOrd="0" presId="urn:microsoft.com/office/officeart/2005/8/layout/pyramid1"/>
    <dgm:cxn modelId="{FB8EFE6C-5FDE-424B-B440-3FC0959FC4F0}" type="presOf" srcId="{E668BB26-57FC-43C6-AB51-BB79DAF0C4D7}" destId="{8DE80D18-4860-48CB-9928-00B69CC7918C}" srcOrd="0" destOrd="0" presId="urn:microsoft.com/office/officeart/2005/8/layout/pyramid1"/>
    <dgm:cxn modelId="{A3A80D76-4DF2-464D-89DB-94D7AC9105BB}" type="presOf" srcId="{17E4F8FF-C43C-4E96-A349-53F127027416}" destId="{14CBD7CE-D922-49A1-86CA-F0A4A8EC33BE}" srcOrd="1" destOrd="0" presId="urn:microsoft.com/office/officeart/2005/8/layout/pyramid1"/>
    <dgm:cxn modelId="{015DCCC4-0128-4B65-A044-5AEDCF12E82F}" srcId="{E668BB26-57FC-43C6-AB51-BB79DAF0C4D7}" destId="{5FB0DD33-3D55-40F4-9C16-080FCDB011EA}" srcOrd="1" destOrd="0" parTransId="{5DBD2E63-7DA8-4461-87BB-F948B54F3799}" sibTransId="{CC134595-53A9-4611-9D89-FC6E8B48FF8C}"/>
    <dgm:cxn modelId="{9DD14751-02C7-42B5-81B5-F7C0816F26FC}" type="presOf" srcId="{17E4F8FF-C43C-4E96-A349-53F127027416}" destId="{9F8938DC-6CC5-4312-AE3B-7DD756EC1D7F}" srcOrd="0" destOrd="0" presId="urn:microsoft.com/office/officeart/2005/8/layout/pyramid1"/>
    <dgm:cxn modelId="{B0D3FCF3-C589-4253-B1E2-42EA8CF9356F}" type="presOf" srcId="{2BD8C4AE-07C5-4B14-ABA9-B9C3DC0F1BCF}" destId="{753FE56D-3151-4238-9AF9-1FD1BCE83382}" srcOrd="1" destOrd="0" presId="urn:microsoft.com/office/officeart/2005/8/layout/pyramid1"/>
    <dgm:cxn modelId="{3EA8EA77-A779-4FF5-A8F5-B07C99B2EB66}" type="presOf" srcId="{5FB0DD33-3D55-40F4-9C16-080FCDB011EA}" destId="{EEA9DAA4-7D43-44B5-8CFF-24048732FD93}" srcOrd="1" destOrd="0" presId="urn:microsoft.com/office/officeart/2005/8/layout/pyramid1"/>
    <dgm:cxn modelId="{CA4F43A6-5AE3-432C-9A8B-8CB4E14A9020}" type="presParOf" srcId="{8DE80D18-4860-48CB-9928-00B69CC7918C}" destId="{7BC00589-908C-4C09-926D-258FA08AE1AB}" srcOrd="0" destOrd="0" presId="urn:microsoft.com/office/officeart/2005/8/layout/pyramid1"/>
    <dgm:cxn modelId="{77ACD11F-2BBD-4775-9F61-307B7A96D1B5}" type="presParOf" srcId="{7BC00589-908C-4C09-926D-258FA08AE1AB}" destId="{9F8938DC-6CC5-4312-AE3B-7DD756EC1D7F}" srcOrd="0" destOrd="0" presId="urn:microsoft.com/office/officeart/2005/8/layout/pyramid1"/>
    <dgm:cxn modelId="{776773C6-623C-47D0-A938-1F857E603A0B}" type="presParOf" srcId="{7BC00589-908C-4C09-926D-258FA08AE1AB}" destId="{14CBD7CE-D922-49A1-86CA-F0A4A8EC33BE}" srcOrd="1" destOrd="0" presId="urn:microsoft.com/office/officeart/2005/8/layout/pyramid1"/>
    <dgm:cxn modelId="{97479BCD-7270-49E6-A3FF-B34F832A3F61}" type="presParOf" srcId="{8DE80D18-4860-48CB-9928-00B69CC7918C}" destId="{7DCCD3B4-20F8-4D59-AA06-994E99249577}" srcOrd="1" destOrd="0" presId="urn:microsoft.com/office/officeart/2005/8/layout/pyramid1"/>
    <dgm:cxn modelId="{20712649-EF80-4279-BCAB-789E6A17F139}" type="presParOf" srcId="{7DCCD3B4-20F8-4D59-AA06-994E99249577}" destId="{B0ACCE05-6A4D-4237-9732-2AD30B644160}" srcOrd="0" destOrd="0" presId="urn:microsoft.com/office/officeart/2005/8/layout/pyramid1"/>
    <dgm:cxn modelId="{570F1948-6831-4606-B104-A175F787F8FD}" type="presParOf" srcId="{7DCCD3B4-20F8-4D59-AA06-994E99249577}" destId="{EEA9DAA4-7D43-44B5-8CFF-24048732FD93}" srcOrd="1" destOrd="0" presId="urn:microsoft.com/office/officeart/2005/8/layout/pyramid1"/>
    <dgm:cxn modelId="{A916B001-E30D-4A4D-A2C7-A9EDFE87D598}" type="presParOf" srcId="{8DE80D18-4860-48CB-9928-00B69CC7918C}" destId="{F8C875D2-20E2-4318-B015-D3BE7F3CE59C}" srcOrd="2" destOrd="0" presId="urn:microsoft.com/office/officeart/2005/8/layout/pyramid1"/>
    <dgm:cxn modelId="{F7019428-6A46-4F76-AE9A-14C8CEBC88D9}" type="presParOf" srcId="{F8C875D2-20E2-4318-B015-D3BE7F3CE59C}" destId="{36EF9CA4-52F0-4984-A20D-608E881AE346}" srcOrd="0" destOrd="0" presId="urn:microsoft.com/office/officeart/2005/8/layout/pyramid1"/>
    <dgm:cxn modelId="{B927EEB6-8134-47D9-87C6-EF93372D55CA}" type="presParOf" srcId="{F8C875D2-20E2-4318-B015-D3BE7F3CE59C}" destId="{753FE56D-3151-4238-9AF9-1FD1BCE8338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938DC-6CC5-4312-AE3B-7DD756EC1D7F}">
      <dsp:nvSpPr>
        <dsp:cNvPr id="0" name=""/>
        <dsp:cNvSpPr/>
      </dsp:nvSpPr>
      <dsp:spPr>
        <a:xfrm>
          <a:off x="1930400" y="0"/>
          <a:ext cx="1930400" cy="1676399"/>
        </a:xfrm>
        <a:prstGeom prst="trapezoid">
          <a:avLst>
            <a:gd name="adj" fmla="val 57576"/>
          </a:avLst>
        </a:prstGeom>
        <a:solidFill>
          <a:schemeClr val="accent2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Input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detailed engineering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data</a:t>
          </a:r>
          <a:endParaRPr lang="en-US" sz="1800" kern="1200" dirty="0"/>
        </a:p>
      </dsp:txBody>
      <dsp:txXfrm>
        <a:off x="1930400" y="0"/>
        <a:ext cx="1930400" cy="1676399"/>
      </dsp:txXfrm>
    </dsp:sp>
    <dsp:sp modelId="{B0ACCE05-6A4D-4237-9732-2AD30B644160}">
      <dsp:nvSpPr>
        <dsp:cNvPr id="0" name=""/>
        <dsp:cNvSpPr/>
      </dsp:nvSpPr>
      <dsp:spPr>
        <a:xfrm>
          <a:off x="965200" y="1676399"/>
          <a:ext cx="3860800" cy="1676399"/>
        </a:xfrm>
        <a:prstGeom prst="trapezoid">
          <a:avLst>
            <a:gd name="adj" fmla="val 57576"/>
          </a:avLst>
        </a:prstGeom>
        <a:solidFill>
          <a:schemeClr val="accent2">
            <a:lumMod val="25000"/>
            <a:lumOff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Combination of local and default hazard, building, and damage data</a:t>
          </a:r>
          <a:endParaRPr lang="en-US" sz="1800" kern="1200" dirty="0"/>
        </a:p>
      </dsp:txBody>
      <dsp:txXfrm>
        <a:off x="1640839" y="1676399"/>
        <a:ext cx="2509520" cy="1676399"/>
      </dsp:txXfrm>
    </dsp:sp>
    <dsp:sp modelId="{36EF9CA4-52F0-4984-A20D-608E881AE346}">
      <dsp:nvSpPr>
        <dsp:cNvPr id="0" name=""/>
        <dsp:cNvSpPr/>
      </dsp:nvSpPr>
      <dsp:spPr>
        <a:xfrm>
          <a:off x="0" y="3352799"/>
          <a:ext cx="5791200" cy="1676399"/>
        </a:xfrm>
        <a:prstGeom prst="trapezoid">
          <a:avLst>
            <a:gd name="adj" fmla="val 57576"/>
          </a:avLst>
        </a:prstGeom>
        <a:solidFill>
          <a:schemeClr val="accent2">
            <a:lumMod val="10000"/>
            <a:lumOff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Default hazard, inventory, and damage information</a:t>
          </a:r>
          <a:endParaRPr lang="en-US" sz="1800" kern="1200" dirty="0"/>
        </a:p>
      </dsp:txBody>
      <dsp:txXfrm>
        <a:off x="1013459" y="3352799"/>
        <a:ext cx="3764280" cy="1676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0.37352</cdr:x>
      <cdr:y>0.15654</cdr:y>
    </cdr:from>
    <cdr:to>
      <cdr:x>0.4196</cdr:x>
      <cdr:y>0.51773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1255764" y="1877802"/>
          <a:ext cx="2157089" cy="271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DR 1129  Flooding</a:t>
          </a:r>
        </a:p>
      </cdr:txBody>
    </cdr:sp>
  </cdr:relSizeAnchor>
  <cdr:relSizeAnchor xmlns:cdr="http://schemas.openxmlformats.org/drawingml/2006/chartDrawing">
    <cdr:from>
      <cdr:x>0.56016</cdr:x>
      <cdr:y>0.52607</cdr:y>
    </cdr:from>
    <cdr:to>
      <cdr:x>0.60668</cdr:x>
      <cdr:y>0.73673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2805209" y="3633940"/>
          <a:ext cx="1258098" cy="273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DR 1513 Severe Storms and Tornadoes</a:t>
          </a:r>
        </a:p>
      </cdr:txBody>
    </cdr:sp>
  </cdr:relSizeAnchor>
  <cdr:relSizeAnchor xmlns:cdr="http://schemas.openxmlformats.org/drawingml/2006/chartDrawing">
    <cdr:from>
      <cdr:x>0.4906</cdr:x>
      <cdr:y>0.4233</cdr:y>
    </cdr:from>
    <cdr:to>
      <cdr:x>0.53651</cdr:x>
      <cdr:y>0.76154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2012988" y="3402919"/>
          <a:ext cx="2020029" cy="270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Illinois DNR structure</a:t>
          </a:r>
          <a:r>
            <a:rPr lang="en-US" sz="1100" baseline="0" dirty="0"/>
            <a:t> buyouts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0.6296</cdr:x>
      <cdr:y>0.34006</cdr:y>
    </cdr:from>
    <cdr:to>
      <cdr:x>0.66506</cdr:x>
      <cdr:y>0.74623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2597597" y="3139370"/>
          <a:ext cx="2425718" cy="208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DR1729 Severe Storms and Flooding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0.65561</cdr:x>
      <cdr:y>0.32394</cdr:y>
    </cdr:from>
    <cdr:to>
      <cdr:x>0.70178</cdr:x>
      <cdr:y>0.7245</cdr:y>
    </cdr:to>
    <cdr:sp macro="" textlink="">
      <cdr:nvSpPr>
        <cdr:cNvPr id="7" name="TextBox 6"/>
        <cdr:cNvSpPr txBox="1"/>
      </cdr:nvSpPr>
      <cdr:spPr>
        <a:xfrm xmlns:a="http://schemas.openxmlformats.org/drawingml/2006/main" rot="16200000">
          <a:off x="2798999" y="2994799"/>
          <a:ext cx="2392215" cy="271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DR1800 Severe Storms and Flooding</a:t>
          </a:r>
        </a:p>
      </cdr:txBody>
    </cdr:sp>
  </cdr:relSizeAnchor>
  <cdr:relSizeAnchor xmlns:cdr="http://schemas.openxmlformats.org/drawingml/2006/chartDrawing">
    <cdr:from>
      <cdr:x>0.74023</cdr:x>
      <cdr:y>0.05843</cdr:y>
    </cdr:from>
    <cdr:to>
      <cdr:x>0.87202</cdr:x>
      <cdr:y>0.56684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3227042" y="1479248"/>
          <a:ext cx="3036314" cy="775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DR4116 Severe Storms, Straight-line Winds</a:t>
          </a:r>
        </a:p>
        <a:p xmlns:a="http://schemas.openxmlformats.org/drawingml/2006/main">
          <a:r>
            <a:rPr lang="en-US" sz="1100" dirty="0"/>
            <a:t> and Flooding </a:t>
          </a:r>
        </a:p>
        <a:p xmlns:a="http://schemas.openxmlformats.org/drawingml/2006/main">
          <a:r>
            <a:rPr lang="en-US" sz="1100" dirty="0"/>
            <a:t>DR4157</a:t>
          </a:r>
          <a:r>
            <a:rPr lang="en-US" sz="1100" baseline="0" dirty="0"/>
            <a:t> Severe Storms, Straight-line winds</a:t>
          </a:r>
        </a:p>
        <a:p xmlns:a="http://schemas.openxmlformats.org/drawingml/2006/main">
          <a:r>
            <a:rPr lang="en-US" sz="1100" baseline="0" dirty="0"/>
            <a:t> and Tornadoes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0.32673</cdr:x>
      <cdr:y>0.12614</cdr:y>
    </cdr:from>
    <cdr:to>
      <cdr:x>0.53087</cdr:x>
      <cdr:y>0.17986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864162" y="749741"/>
          <a:ext cx="1164716" cy="3192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New Emergency Operations Center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A267E5D-4011-4F49-83DE-FE831547A6E8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3286B54-06B8-144A-9F75-3FA843D191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73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7A35D44-8678-4BCC-9340-89FD0677E5F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575E250-BFAF-4AD0-B052-F1536021EA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8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3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6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59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 Davis valuation data</a:t>
            </a:r>
            <a:r>
              <a:rPr lang="en-US" baseline="0" dirty="0" smtClean="0"/>
              <a:t> examples include: Acquisition Cost, Demolition Cost, Cost for Appraisals, legal and recording fees, etc.</a:t>
            </a:r>
          </a:p>
          <a:p>
            <a:r>
              <a:rPr lang="en-US" baseline="0" dirty="0" smtClean="0"/>
              <a:t>Buyout files from IDNR in paper format</a:t>
            </a:r>
          </a:p>
          <a:p>
            <a:r>
              <a:rPr lang="en-US" baseline="0" dirty="0" smtClean="0"/>
              <a:t>Nancy Stisser works for Ottawa and sent us the appraisals and helped confirm some of the structure data.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43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 Orthophotos</a:t>
            </a:r>
            <a:r>
              <a:rPr lang="en-US" baseline="0" dirty="0" smtClean="0"/>
              <a:t> from Google Earth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Ottawa confirmed structure information (Square footage, year built, number of stories, foundation type, appraised value, building material.)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Year of Buyouts: For the structures that did not have the acquisition year, I looked up the last sale price on the assessors website and if it matched the Acquisition Cost that were in the spreadsheets I used that sale date and the buyout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0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2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Ottowa</a:t>
            </a:r>
            <a:r>
              <a:rPr lang="en-US" baseline="0" dirty="0" smtClean="0"/>
              <a:t> stage gage since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08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Illinois River HEC-RAS model used the combined flows from the Dayton gage and Marseilles gage along with the Starved Rock stage as a starting elevation.</a:t>
            </a:r>
          </a:p>
          <a:p>
            <a:r>
              <a:rPr lang="en-US" sz="1200" dirty="0" smtClean="0"/>
              <a:t>The Fox River HEC-RAS model used the Dayton gage flows along with the Ottawa stage as a starting elevation</a:t>
            </a:r>
          </a:p>
          <a:p>
            <a:r>
              <a:rPr lang="en-US" sz="1200" dirty="0" smtClean="0"/>
              <a:t>The USACE Ottawa gage has only been recording stage since 2008</a:t>
            </a:r>
          </a:p>
          <a:p>
            <a:r>
              <a:rPr lang="en-US" sz="1200" dirty="0" smtClean="0"/>
              <a:t>For flood events prior to 2008 the Illinois River HEC-RAS model served as an estimate of the Fox River starting elevation at Ottawa.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9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97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4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HAZUS</a:t>
            </a:r>
            <a:r>
              <a:rPr lang="en-US" baseline="0" dirty="0" smtClean="0"/>
              <a:t> has three levels of analysis.  This project will use Level 2. 5</a:t>
            </a:r>
            <a:endParaRPr lang="en-US" dirty="0" smtClean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 smtClean="0"/>
              <a:t>J-8338</a:t>
            </a:r>
            <a:endParaRPr lang="en-US" sz="1200" dirty="0" smtClean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</p:spPr>
        <p:txBody>
          <a:bodyPr/>
          <a:lstStyle/>
          <a:p>
            <a:fld id="{FAB296A6-7587-4FDF-871D-D5A19608E82F}" type="slidenum">
              <a:rPr lang="en-US" smtClean="0"/>
              <a:pPr/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291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1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 for each structure: A level 1 analysis</a:t>
            </a:r>
            <a:r>
              <a:rPr lang="en-US" baseline="0" dirty="0" smtClean="0"/>
              <a:t> uses the built in Hazus General Building Stock (GBS) which is aggregated to the census block level.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3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“Use”</a:t>
            </a:r>
          </a:p>
          <a:p>
            <a:endParaRPr lang="en-US" dirty="0" smtClean="0"/>
          </a:p>
          <a:p>
            <a:r>
              <a:rPr lang="en-US" dirty="0" smtClean="0"/>
              <a:t>Structures were categorized based on Hazus</a:t>
            </a:r>
            <a:r>
              <a:rPr lang="en-US" baseline="0" dirty="0" smtClean="0"/>
              <a:t> recognized Occupancy Classes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 11 types of residential, 10 types of commercial and so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96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level is based</a:t>
            </a:r>
            <a:r>
              <a:rPr lang="en-US" baseline="0" dirty="0" smtClean="0"/>
              <a:t> off of the Year Built as shown in the upper right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40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 First</a:t>
            </a:r>
            <a:r>
              <a:rPr lang="en-US" baseline="0" dirty="0" smtClean="0"/>
              <a:t> Floor Height based on the pre-demolition photos in the property appraisals.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6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CDMS</a:t>
            </a:r>
            <a:r>
              <a:rPr lang="en-US" baseline="0" dirty="0" smtClean="0"/>
              <a:t> is Comprehensive Data Management System used to upload data into Hazus.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01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26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63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77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</a:t>
            </a:r>
            <a:r>
              <a:rPr lang="en-US" baseline="0" dirty="0" smtClean="0"/>
              <a:t> = Structure that has been removed</a:t>
            </a:r>
          </a:p>
          <a:p>
            <a:r>
              <a:rPr lang="en-US" baseline="0" dirty="0" smtClean="0"/>
              <a:t>Buyout Structure = Structure that was bought out in the year the map represents</a:t>
            </a:r>
          </a:p>
          <a:p>
            <a:r>
              <a:rPr lang="en-US" baseline="0" dirty="0" smtClean="0"/>
              <a:t>Existing Structure = Structure that still exists/has not been bought out as of the year the map represents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Impacted Structures: Structures that would have been impacted by the flood event had they not been previously removed.</a:t>
            </a:r>
          </a:p>
          <a:p>
            <a:r>
              <a:rPr lang="en-US" baseline="0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99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7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62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29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59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37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11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14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283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78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94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605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21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073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7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873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Structure = Structure that has been removed</a:t>
            </a:r>
          </a:p>
          <a:p>
            <a:r>
              <a:rPr lang="en-US" dirty="0" smtClean="0"/>
              <a:t>Buyout Structure = Structure that was bought out in the year the map represents</a:t>
            </a:r>
          </a:p>
          <a:p>
            <a:r>
              <a:rPr lang="en-US" dirty="0" smtClean="0"/>
              <a:t>Existing Structure = Structure that still exists/has not been bought out as of the year the map represents</a:t>
            </a:r>
          </a:p>
          <a:p>
            <a:endParaRPr lang="en-US" dirty="0" smtClean="0"/>
          </a:p>
          <a:p>
            <a:r>
              <a:rPr lang="en-US" dirty="0" smtClean="0"/>
              <a:t>Impacted Structures: Structures that would have been impacted by the flood event had they not been previously removed.</a:t>
            </a:r>
          </a:p>
          <a:p>
            <a:r>
              <a:rPr lang="en-US" dirty="0" smtClean="0"/>
              <a:t>Number of Buyouts: Buyouts that occurred in the year of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387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57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36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01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82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Building: If original</a:t>
            </a:r>
            <a:r>
              <a:rPr lang="en-US" baseline="0" dirty="0" smtClean="0"/>
              <a:t> school building was left at that location.</a:t>
            </a:r>
            <a:endParaRPr lang="en-US" dirty="0" smtClean="0"/>
          </a:p>
          <a:p>
            <a:r>
              <a:rPr lang="en-US" dirty="0" smtClean="0"/>
              <a:t>New Construction</a:t>
            </a:r>
            <a:r>
              <a:rPr lang="en-US" baseline="0" dirty="0" smtClean="0"/>
              <a:t> Building: </a:t>
            </a:r>
            <a:r>
              <a:rPr lang="en-US" dirty="0" smtClean="0"/>
              <a:t>Represents if the new school were built in the</a:t>
            </a:r>
            <a:r>
              <a:rPr lang="en-US" baseline="0" dirty="0" smtClean="0"/>
              <a:t> same location of the original.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42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17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3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07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6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40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Located at the confluence of the Fox</a:t>
            </a:r>
            <a:r>
              <a:rPr lang="en-US" baseline="0" dirty="0" smtClean="0"/>
              <a:t> River and the Illinois River </a:t>
            </a:r>
          </a:p>
          <a:p>
            <a:r>
              <a:rPr lang="en-US" baseline="0" dirty="0" smtClean="0"/>
              <a:t>The Flats &amp; former Central Elementary School mitigated flooding locations</a:t>
            </a:r>
          </a:p>
          <a:p>
            <a:r>
              <a:rPr lang="en-US" baseline="0" dirty="0" smtClean="0"/>
              <a:t>Heritage Harbor, a success for higher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95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Fox</a:t>
            </a:r>
            <a:r>
              <a:rPr lang="en-US" baseline="0" dirty="0" smtClean="0"/>
              <a:t> at Dayton – the 1996 provided the impetus for the buyouts, subsequent flooding 1997 – 2018 used to determine the losses avoided</a:t>
            </a:r>
          </a:p>
          <a:p>
            <a:r>
              <a:rPr lang="en-US" baseline="0" dirty="0" smtClean="0"/>
              <a:t>Illinois River at Ottawa </a:t>
            </a:r>
            <a:r>
              <a:rPr lang="en-US" baseline="0" dirty="0" smtClean="0"/>
              <a:t>gage since </a:t>
            </a:r>
            <a:r>
              <a:rPr lang="en-US" baseline="0" dirty="0" smtClean="0"/>
              <a:t>its installation 10 years ago, has recorded peaks associated with major flooding 4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16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2017</a:t>
            </a:r>
            <a:r>
              <a:rPr lang="en-US" baseline="0" dirty="0" smtClean="0"/>
              <a:t> dollars</a:t>
            </a:r>
            <a:endParaRPr lang="en-US" dirty="0" smtClean="0"/>
          </a:p>
          <a:p>
            <a:r>
              <a:rPr lang="en-US" dirty="0" smtClean="0"/>
              <a:t>Horizontal years</a:t>
            </a:r>
          </a:p>
          <a:p>
            <a:r>
              <a:rPr lang="en-US" dirty="0" smtClean="0"/>
              <a:t>Orange - Public assistance</a:t>
            </a:r>
          </a:p>
          <a:p>
            <a:r>
              <a:rPr lang="en-US" dirty="0" smtClean="0"/>
              <a:t>Cyan – HMGP /OWR/DCEO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5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3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76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k Blue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9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k Grey">
    <p:bg>
      <p:bgPr>
        <a:solidFill>
          <a:srgbClr val="707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9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bg>
      <p:bgPr>
        <a:solidFill>
          <a:srgbClr val="E84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1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t Grey">
    <p:bg>
      <p:bgPr>
        <a:solidFill>
          <a:srgbClr val="D6D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70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oi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6573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9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9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297C6-1FA3-47BC-9BEF-FE5BEBB8E2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3" r:id="rId3"/>
    <p:sldLayoutId id="2147483670" r:id="rId4"/>
    <p:sldLayoutId id="2147483673" r:id="rId5"/>
    <p:sldLayoutId id="2147483672" r:id="rId6"/>
    <p:sldLayoutId id="2147483666" r:id="rId7"/>
    <p:sldLayoutId id="2147483662" r:id="rId8"/>
    <p:sldLayoutId id="2147483664" r:id="rId9"/>
    <p:sldLayoutId id="2147483665" r:id="rId10"/>
    <p:sldLayoutId id="2147483668" r:id="rId11"/>
    <p:sldLayoutId id="2147483669" r:id="rId12"/>
    <p:sldLayoutId id="2147483674" r:id="rId13"/>
    <p:sldLayoutId id="214748366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bmcvay@Illinois.edu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77209"/>
            <a:ext cx="2286000" cy="107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35" y="3566303"/>
            <a:ext cx="5646329" cy="9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Description of City of Ottawa</a:t>
            </a:r>
          </a:p>
          <a:p>
            <a:r>
              <a:rPr lang="en-US" sz="2400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Buyouts</a:t>
            </a:r>
          </a:p>
          <a:p>
            <a:r>
              <a:rPr lang="en-US" sz="2400" b="1" dirty="0" smtClean="0"/>
              <a:t>Gathering and Developing Data for Analysis</a:t>
            </a:r>
          </a:p>
          <a:p>
            <a:r>
              <a:rPr lang="en-US" sz="2400" dirty="0" smtClean="0"/>
              <a:t>Hazus Analysis</a:t>
            </a:r>
          </a:p>
          <a:p>
            <a:r>
              <a:rPr lang="en-US" sz="2400" dirty="0" smtClean="0"/>
              <a:t>Timeline of Buyouts and Results</a:t>
            </a:r>
          </a:p>
          <a:p>
            <a:r>
              <a:rPr lang="en-US" sz="2400" dirty="0" smtClean="0"/>
              <a:t>Central Elementary School and Heritage Harbor</a:t>
            </a:r>
          </a:p>
          <a:p>
            <a:r>
              <a:rPr lang="en-US" sz="2400" dirty="0" smtClean="0"/>
              <a:t>Observations and Limitations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7541623" y="294349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Inventory</a:t>
            </a:r>
          </a:p>
          <a:p>
            <a:pPr lvl="1"/>
            <a:r>
              <a:rPr lang="en-US" dirty="0" smtClean="0"/>
              <a:t>Points representing each buyout structure used in analysis</a:t>
            </a:r>
          </a:p>
          <a:p>
            <a:r>
              <a:rPr lang="en-US" dirty="0" smtClean="0"/>
              <a:t>Flood Depth Grids</a:t>
            </a:r>
          </a:p>
          <a:p>
            <a:pPr lvl="1"/>
            <a:r>
              <a:rPr lang="en-US" dirty="0" smtClean="0"/>
              <a:t>Generated from 16 modeled historical flood events between 1996 and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5107" y="1422400"/>
            <a:ext cx="7886700" cy="4336552"/>
          </a:xfrm>
        </p:spPr>
        <p:txBody>
          <a:bodyPr>
            <a:normAutofit/>
          </a:bodyPr>
          <a:lstStyle/>
          <a:p>
            <a:r>
              <a:rPr lang="en-US" dirty="0" smtClean="0"/>
              <a:t>Parcel GIS Shapefile</a:t>
            </a:r>
          </a:p>
          <a:p>
            <a:pPr lvl="1"/>
            <a:r>
              <a:rPr lang="en-US" dirty="0" smtClean="0"/>
              <a:t>Provided by LaSalle County</a:t>
            </a:r>
          </a:p>
          <a:p>
            <a:r>
              <a:rPr lang="en-US" dirty="0" smtClean="0"/>
              <a:t>Spreadsheets </a:t>
            </a:r>
            <a:r>
              <a:rPr lang="en-US" dirty="0" smtClean="0"/>
              <a:t>of buyouts provided by Ron Davis </a:t>
            </a:r>
            <a:r>
              <a:rPr lang="en-US" sz="2400" dirty="0" smtClean="0"/>
              <a:t>(former State Hazard Mitigation Officer, Illinois Emergency Management Agency)</a:t>
            </a:r>
          </a:p>
          <a:p>
            <a:pPr lvl="1"/>
            <a:r>
              <a:rPr lang="en-US" dirty="0" smtClean="0"/>
              <a:t>Addresses and valuation data</a:t>
            </a:r>
          </a:p>
          <a:p>
            <a:r>
              <a:rPr lang="en-US" dirty="0" smtClean="0"/>
              <a:t>Buyout files from IDNR/OWR</a:t>
            </a:r>
          </a:p>
          <a:p>
            <a:r>
              <a:rPr lang="en-US" dirty="0" smtClean="0"/>
              <a:t>City of Ottawa</a:t>
            </a:r>
          </a:p>
          <a:p>
            <a:pPr lvl="1"/>
            <a:r>
              <a:rPr lang="en-US" dirty="0" smtClean="0"/>
              <a:t>Mike Sutfin</a:t>
            </a:r>
          </a:p>
          <a:p>
            <a:pPr lvl="1"/>
            <a:r>
              <a:rPr lang="en-US" dirty="0" smtClean="0"/>
              <a:t>Nancy Stisser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Data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588861"/>
            <a:ext cx="7886700" cy="4351338"/>
          </a:xfrm>
        </p:spPr>
        <p:txBody>
          <a:bodyPr/>
          <a:lstStyle/>
          <a:p>
            <a:r>
              <a:rPr lang="en-US" dirty="0" smtClean="0"/>
              <a:t>Converted GIS parcel </a:t>
            </a:r>
            <a:r>
              <a:rPr lang="en-US" dirty="0"/>
              <a:t>p</a:t>
            </a:r>
            <a:r>
              <a:rPr lang="en-US" dirty="0" smtClean="0"/>
              <a:t>olygons into points</a:t>
            </a:r>
          </a:p>
          <a:p>
            <a:r>
              <a:rPr lang="en-US" dirty="0" smtClean="0"/>
              <a:t>Used historical orthophotos to place points where structures used to exist</a:t>
            </a:r>
          </a:p>
          <a:p>
            <a:r>
              <a:rPr lang="en-US" dirty="0" smtClean="0"/>
              <a:t>Worked with the City of Ottawa to confirm information about the structures</a:t>
            </a:r>
          </a:p>
          <a:p>
            <a:pPr lvl="1"/>
            <a:r>
              <a:rPr lang="en-US" dirty="0" smtClean="0"/>
              <a:t>Appraisals for each structure</a:t>
            </a:r>
          </a:p>
          <a:p>
            <a:pPr lvl="1"/>
            <a:r>
              <a:rPr lang="en-US" dirty="0" smtClean="0"/>
              <a:t>Characteristics</a:t>
            </a:r>
          </a:p>
          <a:p>
            <a:r>
              <a:rPr lang="en-US" dirty="0" smtClean="0"/>
              <a:t>Year of buyouts</a:t>
            </a:r>
          </a:p>
          <a:p>
            <a:pPr lvl="1"/>
            <a:r>
              <a:rPr lang="en-US" dirty="0" smtClean="0"/>
              <a:t>Assessor’s Website</a:t>
            </a:r>
          </a:p>
          <a:p>
            <a:pPr lvl="1"/>
            <a:r>
              <a:rPr lang="en-US" dirty="0" smtClean="0"/>
              <a:t>Match Last Sale Price to Acquisition Cost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Inventory</a:t>
            </a:r>
          </a:p>
        </p:txBody>
      </p:sp>
    </p:spTree>
    <p:extLst>
      <p:ext uri="{BB962C8B-B14F-4D97-AF65-F5344CB8AC3E}">
        <p14:creationId xmlns:p14="http://schemas.microsoft.com/office/powerpoint/2010/main" val="32477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3723" y="137659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64 </a:t>
            </a:r>
            <a:r>
              <a:rPr lang="en-US" dirty="0"/>
              <a:t>s</a:t>
            </a:r>
            <a:r>
              <a:rPr lang="en-US" dirty="0" smtClean="0"/>
              <a:t>tructures identified in this analysis</a:t>
            </a:r>
          </a:p>
          <a:p>
            <a:pPr lvl="1"/>
            <a:r>
              <a:rPr lang="en-US" dirty="0" smtClean="0"/>
              <a:t>Some are multiple structures on same parcel</a:t>
            </a:r>
          </a:p>
          <a:p>
            <a:r>
              <a:rPr lang="en-US" dirty="0" smtClean="0"/>
              <a:t>Occupancy</a:t>
            </a:r>
          </a:p>
          <a:p>
            <a:pPr lvl="1"/>
            <a:r>
              <a:rPr lang="en-US" dirty="0" smtClean="0"/>
              <a:t>57 Residential</a:t>
            </a:r>
          </a:p>
          <a:p>
            <a:pPr lvl="2"/>
            <a:r>
              <a:rPr lang="en-US" dirty="0" smtClean="0"/>
              <a:t>43 Single Family Dwelling</a:t>
            </a:r>
          </a:p>
          <a:p>
            <a:pPr lvl="2"/>
            <a:r>
              <a:rPr lang="en-US" dirty="0" smtClean="0"/>
              <a:t>7 Duplexes</a:t>
            </a:r>
          </a:p>
          <a:p>
            <a:pPr lvl="2"/>
            <a:r>
              <a:rPr lang="en-US" dirty="0" smtClean="0"/>
              <a:t>1 6-Unit </a:t>
            </a:r>
            <a:r>
              <a:rPr lang="en-US" dirty="0"/>
              <a:t>A</a:t>
            </a:r>
            <a:r>
              <a:rPr lang="en-US" dirty="0" smtClean="0"/>
              <a:t>partment Building</a:t>
            </a:r>
          </a:p>
          <a:p>
            <a:pPr lvl="1"/>
            <a:r>
              <a:rPr lang="en-US" dirty="0" smtClean="0"/>
              <a:t>5 Commercial</a:t>
            </a:r>
          </a:p>
          <a:p>
            <a:pPr lvl="1"/>
            <a:r>
              <a:rPr lang="en-US" dirty="0" smtClean="0"/>
              <a:t>1 Industrial</a:t>
            </a:r>
          </a:p>
          <a:p>
            <a:pPr lvl="1"/>
            <a:r>
              <a:rPr lang="en-US" dirty="0" smtClean="0"/>
              <a:t>Central Elementary School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Inventory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47" y="2498271"/>
            <a:ext cx="3848162" cy="28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882" y="1278826"/>
            <a:ext cx="2458387" cy="504702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USGS gages at Dayton and Marseilles provided peak flows</a:t>
            </a:r>
          </a:p>
          <a:p>
            <a:r>
              <a:rPr lang="en-US" sz="2600" dirty="0" smtClean="0"/>
              <a:t>USACE </a:t>
            </a:r>
            <a:r>
              <a:rPr lang="en-US" sz="2600" dirty="0"/>
              <a:t>gages at Starved Rock and Ottawa provided stage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Inundation Mapping for Observed Events (Depth Grids)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38269" y="1341300"/>
            <a:ext cx="6280879" cy="4834648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05354" y="4197245"/>
            <a:ext cx="3855562" cy="1313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51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0364" y="1078673"/>
            <a:ext cx="3896824" cy="5232186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Depth grids were created for observed flood events </a:t>
            </a:r>
            <a:r>
              <a:rPr lang="en-US" dirty="0" smtClean="0"/>
              <a:t>from the results of HEC-RAS </a:t>
            </a:r>
            <a:r>
              <a:rPr lang="en-US" dirty="0"/>
              <a:t>models for the Illinois River and Fox River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Inundation Mapping (Depth Grids)</a:t>
            </a:r>
            <a:endParaRPr lang="en-US" dirty="0"/>
          </a:p>
        </p:txBody>
      </p:sp>
      <p:pic>
        <p:nvPicPr>
          <p:cNvPr id="4" name="image4.png" descr="Image of a flood depth grid overlaid on an aerial photograph. The image depicts a range of elevation using different colors, ranging from 0 to 12. 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2494" y="1078673"/>
            <a:ext cx="5221506" cy="4287806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95492" y="3912433"/>
            <a:ext cx="3627002" cy="2398426"/>
            <a:chOff x="4425" y="744"/>
            <a:chExt cx="3510" cy="2622"/>
          </a:xfrm>
        </p:grpSpPr>
        <p:pic>
          <p:nvPicPr>
            <p:cNvPr id="1027" name="Picture 3" descr="Image depicting a Digital Evaluation Model (DEM). There are 15 different equally sized grid cells with different elevations for each cell. Each cell describes the x- and -y location and the elevation is depicted by the height of each cell. The different heights read: 5254, 5285, 5290, 5281, 5315, 5300, 52967, 5319, 5320, 5325, 5318, 5325, 5330, 5336, 5328.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" y="744"/>
              <a:ext cx="3510" cy="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25" y="744"/>
              <a:ext cx="3510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anose="020B07030201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9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Description of City of Ottawa</a:t>
            </a:r>
          </a:p>
          <a:p>
            <a:r>
              <a:rPr lang="en-US" sz="2400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Funding</a:t>
            </a:r>
          </a:p>
          <a:p>
            <a:r>
              <a:rPr lang="en-US" sz="2400" dirty="0" smtClean="0"/>
              <a:t>Gathering and Developing Data for Analysis</a:t>
            </a:r>
          </a:p>
          <a:p>
            <a:r>
              <a:rPr lang="en-US" sz="2400" b="1" dirty="0" smtClean="0"/>
              <a:t>Hazus Analysis</a:t>
            </a:r>
          </a:p>
          <a:p>
            <a:r>
              <a:rPr lang="en-US" sz="2400" dirty="0" smtClean="0"/>
              <a:t>Timeline of Buyouts and Results</a:t>
            </a:r>
          </a:p>
          <a:p>
            <a:r>
              <a:rPr lang="en-US" sz="2400" dirty="0" smtClean="0"/>
              <a:t>Central Elementary School and Heritage Harbor</a:t>
            </a:r>
          </a:p>
          <a:p>
            <a:r>
              <a:rPr lang="en-US" sz="2400" dirty="0" smtClean="0"/>
              <a:t>Observations and Limitations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3431177" y="340505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14994"/>
            <a:ext cx="7886700" cy="4861969"/>
          </a:xfrm>
        </p:spPr>
        <p:txBody>
          <a:bodyPr/>
          <a:lstStyle/>
          <a:p>
            <a:r>
              <a:rPr lang="en-US" dirty="0" smtClean="0"/>
              <a:t>Loss estimation software </a:t>
            </a:r>
            <a:r>
              <a:rPr lang="en-US" dirty="0"/>
              <a:t>designed by </a:t>
            </a:r>
            <a:r>
              <a:rPr lang="en-US" dirty="0" smtClean="0"/>
              <a:t>FEMA</a:t>
            </a:r>
          </a:p>
          <a:p>
            <a:r>
              <a:rPr lang="en-US" dirty="0" smtClean="0"/>
              <a:t>Works with ESRI’s ArcGIS software</a:t>
            </a:r>
            <a:endParaRPr lang="en-US" dirty="0"/>
          </a:p>
          <a:p>
            <a:r>
              <a:rPr lang="en-US" dirty="0" smtClean="0"/>
              <a:t>Purpose is to provide the </a:t>
            </a:r>
            <a:r>
              <a:rPr lang="en-US" dirty="0"/>
              <a:t>means to identify and reduce risk from natural </a:t>
            </a:r>
            <a:r>
              <a:rPr lang="en-US" dirty="0" smtClean="0"/>
              <a:t>hazards</a:t>
            </a:r>
          </a:p>
          <a:p>
            <a:r>
              <a:rPr lang="en-US" dirty="0" smtClean="0"/>
              <a:t>Four Models:</a:t>
            </a:r>
          </a:p>
          <a:p>
            <a:pPr lvl="1"/>
            <a:r>
              <a:rPr lang="en-US" dirty="0" smtClean="0"/>
              <a:t>Flood</a:t>
            </a:r>
          </a:p>
          <a:p>
            <a:pPr lvl="1"/>
            <a:r>
              <a:rPr lang="en-US" dirty="0" smtClean="0"/>
              <a:t>Earthquake</a:t>
            </a:r>
          </a:p>
          <a:p>
            <a:pPr lvl="1"/>
            <a:r>
              <a:rPr lang="en-US" dirty="0" smtClean="0"/>
              <a:t>Hurricane</a:t>
            </a:r>
          </a:p>
          <a:p>
            <a:pPr lvl="1"/>
            <a:r>
              <a:rPr lang="en-US" dirty="0" smtClean="0"/>
              <a:t>Tsunami</a:t>
            </a:r>
          </a:p>
          <a:p>
            <a:r>
              <a:rPr lang="en-US" dirty="0" smtClean="0"/>
              <a:t>Hazus 4.0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Hazus Loss Estimation Tool</a:t>
            </a:r>
            <a:endParaRPr lang="en-US" dirty="0"/>
          </a:p>
        </p:txBody>
      </p:sp>
      <p:pic>
        <p:nvPicPr>
          <p:cNvPr id="1032" name="Picture 8" descr="Hazu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21" y="4194963"/>
            <a:ext cx="4013472" cy="13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430840818"/>
              </p:ext>
            </p:extLst>
          </p:nvPr>
        </p:nvGraphicFramePr>
        <p:xfrm>
          <a:off x="1600200" y="1066800"/>
          <a:ext cx="5791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Levels of analysis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33600" y="1676400"/>
            <a:ext cx="1933222" cy="3962778"/>
            <a:chOff x="7419400" y="1695530"/>
            <a:chExt cx="1933222" cy="3962778"/>
          </a:xfrm>
        </p:grpSpPr>
        <p:sp>
          <p:nvSpPr>
            <p:cNvPr id="8" name="Up Arrow 7"/>
            <p:cNvSpPr/>
            <p:nvPr/>
          </p:nvSpPr>
          <p:spPr bwMode="auto">
            <a:xfrm>
              <a:off x="7943851" y="1695530"/>
              <a:ext cx="857860" cy="3962778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195133" indent="-195133" defTabSz="979730">
                <a:tabLst>
                  <a:tab pos="1268364" algn="l"/>
                  <a:tab pos="1561064" algn="l"/>
                  <a:tab pos="1951330" algn="l"/>
                  <a:tab pos="2341596" algn="l"/>
                </a:tabLst>
                <a:defRPr/>
              </a:pPr>
              <a:endParaRPr lang="en-US" dirty="0"/>
            </a:p>
          </p:txBody>
        </p:sp>
        <p:sp>
          <p:nvSpPr>
            <p:cNvPr id="28690" name="Rectangle 22"/>
            <p:cNvSpPr>
              <a:spLocks noChangeArrowheads="1"/>
            </p:cNvSpPr>
            <p:nvPr/>
          </p:nvSpPr>
          <p:spPr bwMode="auto">
            <a:xfrm>
              <a:off x="7419400" y="2546536"/>
              <a:ext cx="193322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686">
                <a:spcBef>
                  <a:spcPct val="0"/>
                </a:spcBef>
              </a:pPr>
              <a:r>
                <a:rPr lang="en-US" sz="2000" dirty="0"/>
                <a:t>Required</a:t>
              </a:r>
            </a:p>
            <a:p>
              <a:pPr algn="ctr" defTabSz="914686">
                <a:spcBef>
                  <a:spcPct val="0"/>
                </a:spcBef>
              </a:pPr>
              <a:r>
                <a:rPr lang="en-US" sz="2000" dirty="0"/>
                <a:t>user effort and </a:t>
              </a:r>
            </a:p>
            <a:p>
              <a:pPr algn="ctr" defTabSz="914686">
                <a:spcBef>
                  <a:spcPct val="0"/>
                </a:spcBef>
              </a:pPr>
              <a:r>
                <a:rPr lang="en-US" sz="2000" dirty="0"/>
                <a:t>sophistication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5600" y="1616261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Level 3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14526" y="318129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Level 2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63154" y="494637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Level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70754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426" y="1584959"/>
            <a:ext cx="7929088" cy="1738812"/>
          </a:xfrm>
        </p:spPr>
        <p:txBody>
          <a:bodyPr>
            <a:normAutofit/>
          </a:bodyPr>
          <a:lstStyle/>
          <a:p>
            <a:r>
              <a:rPr lang="en-US" sz="3200" dirty="0"/>
              <a:t>Estimating the </a:t>
            </a:r>
            <a:r>
              <a:rPr lang="en-US" sz="3200" dirty="0" smtClean="0"/>
              <a:t>Economic Benefits of Mitigation: </a:t>
            </a:r>
            <a:r>
              <a:rPr lang="en-US" sz="3200" dirty="0"/>
              <a:t>A Loss Avoidance Case Study for the City of Ottawa, Illinois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Brad McVay, GISP, CFM</a:t>
            </a:r>
          </a:p>
          <a:p>
            <a:r>
              <a:rPr lang="en-US" dirty="0" smtClean="0"/>
              <a:t>Chris Hanstad, P.E., CFM</a:t>
            </a:r>
          </a:p>
          <a:p>
            <a:r>
              <a:rPr lang="en-US" dirty="0" smtClean="0"/>
              <a:t>Sally </a:t>
            </a:r>
            <a:r>
              <a:rPr lang="en-US" dirty="0"/>
              <a:t>McConkey, P.E., CFM, D. WRE.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937" y="630852"/>
            <a:ext cx="6498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Upper Mississippi River Conference </a:t>
            </a:r>
          </a:p>
          <a:p>
            <a:pPr algn="ctr"/>
            <a:r>
              <a:rPr lang="en-US" sz="28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October 2018 </a:t>
            </a:r>
            <a:endParaRPr lang="en-US" sz="28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300"/>
            <a:ext cx="8229600" cy="1066800"/>
          </a:xfrm>
        </p:spPr>
        <p:txBody>
          <a:bodyPr/>
          <a:lstStyle/>
          <a:p>
            <a:r>
              <a:rPr lang="en-US" dirty="0" smtClean="0"/>
              <a:t>Input for Level 2+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960"/>
            <a:ext cx="8229600" cy="5047188"/>
          </a:xfrm>
        </p:spPr>
        <p:txBody>
          <a:bodyPr/>
          <a:lstStyle/>
          <a:p>
            <a:r>
              <a:rPr lang="en-US" dirty="0" smtClean="0"/>
              <a:t>Building Inventory</a:t>
            </a:r>
          </a:p>
          <a:p>
            <a:pPr lvl="1"/>
            <a:r>
              <a:rPr lang="en-US" dirty="0" smtClean="0"/>
              <a:t>Point </a:t>
            </a:r>
            <a:r>
              <a:rPr lang="en-US" dirty="0"/>
              <a:t>feature </a:t>
            </a:r>
            <a:r>
              <a:rPr lang="en-US" dirty="0" smtClean="0"/>
              <a:t>class in a personal gdb </a:t>
            </a:r>
          </a:p>
          <a:p>
            <a:pPr lvl="1"/>
            <a:r>
              <a:rPr lang="en-US" dirty="0" smtClean="0"/>
              <a:t>Contains the attributes for each buyout structure</a:t>
            </a:r>
          </a:p>
          <a:p>
            <a:pPr lvl="1"/>
            <a:r>
              <a:rPr lang="en-US" dirty="0" smtClean="0"/>
              <a:t>Latitude and Longitude values to represent location</a:t>
            </a:r>
          </a:p>
          <a:p>
            <a:r>
              <a:rPr lang="en-US" dirty="0" smtClean="0"/>
              <a:t>Flood Depth Grids</a:t>
            </a:r>
          </a:p>
          <a:p>
            <a:pPr lvl="1"/>
            <a:r>
              <a:rPr lang="en-US" dirty="0" smtClean="0"/>
              <a:t>ESRI Grid format</a:t>
            </a:r>
          </a:p>
          <a:p>
            <a:pPr lvl="1"/>
            <a:endParaRPr lang="en-US" dirty="0" smtClean="0"/>
          </a:p>
          <a:p>
            <a:pPr marL="109537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9"/>
          <a:stretch/>
        </p:blipFill>
        <p:spPr bwMode="auto">
          <a:xfrm>
            <a:off x="551554" y="4396130"/>
            <a:ext cx="8135246" cy="14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8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949" y="-93254"/>
            <a:ext cx="8229600" cy="1066800"/>
          </a:xfrm>
        </p:spPr>
        <p:txBody>
          <a:bodyPr/>
          <a:lstStyle/>
          <a:p>
            <a:pPr algn="l"/>
            <a:r>
              <a:rPr lang="en-US" dirty="0" smtClean="0"/>
              <a:t>Structure data </a:t>
            </a:r>
            <a:r>
              <a:rPr lang="en-US" dirty="0"/>
              <a:t>for Hazus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49" t="12828" r="43335"/>
          <a:stretch/>
        </p:blipFill>
        <p:spPr>
          <a:xfrm>
            <a:off x="5158795" y="688970"/>
            <a:ext cx="2785992" cy="56818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5E24B1-C7A7-49A6-BD3C-13A7CC531B8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566602" y="34703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388484"/>
              </p:ext>
            </p:extLst>
          </p:nvPr>
        </p:nvGraphicFramePr>
        <p:xfrm>
          <a:off x="1506986" y="2697975"/>
          <a:ext cx="2059616" cy="2029434"/>
        </p:xfrm>
        <a:graphic>
          <a:graphicData uri="http://schemas.openxmlformats.org/drawingml/2006/table">
            <a:tbl>
              <a:tblPr/>
              <a:tblGrid>
                <a:gridCol w="20596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72609" y="1685658"/>
            <a:ext cx="4572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Occupancy Class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06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278826"/>
            <a:ext cx="7886700" cy="4957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Appraised value (</a:t>
            </a:r>
            <a:r>
              <a:rPr lang="en-US" dirty="0"/>
              <a:t>Converted to 2018 U.S. </a:t>
            </a:r>
            <a:r>
              <a:rPr lang="en-US" dirty="0" smtClean="0"/>
              <a:t>Dollars, Bureau </a:t>
            </a:r>
            <a:r>
              <a:rPr lang="en-US" dirty="0"/>
              <a:t>of Labor Statistics-Consumer Price </a:t>
            </a:r>
            <a:r>
              <a:rPr lang="en-US" dirty="0" smtClean="0"/>
              <a:t>Index)</a:t>
            </a:r>
            <a:endParaRPr lang="en-US" dirty="0"/>
          </a:p>
          <a:p>
            <a:r>
              <a:rPr lang="en-US" dirty="0" smtClean="0"/>
              <a:t>Square </a:t>
            </a:r>
            <a:r>
              <a:rPr lang="en-US" dirty="0"/>
              <a:t>Footage</a:t>
            </a:r>
          </a:p>
          <a:p>
            <a:r>
              <a:rPr lang="en-US" dirty="0" smtClean="0"/>
              <a:t>Number </a:t>
            </a:r>
            <a:r>
              <a:rPr lang="en-US" dirty="0"/>
              <a:t>of </a:t>
            </a:r>
            <a:r>
              <a:rPr lang="en-US" dirty="0" smtClean="0"/>
              <a:t>Stories</a:t>
            </a:r>
            <a:endParaRPr lang="en-US" dirty="0"/>
          </a:p>
          <a:p>
            <a:r>
              <a:rPr lang="en-US" dirty="0"/>
              <a:t>Year Built</a:t>
            </a:r>
          </a:p>
          <a:p>
            <a:r>
              <a:rPr lang="en-US" dirty="0" smtClean="0"/>
              <a:t>Foundation Type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Content cost – estimated by HAZUS based on occupancy type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Input Data </a:t>
            </a:r>
            <a:r>
              <a:rPr lang="en-US" dirty="0"/>
              <a:t>for Hazus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70" y="2354851"/>
            <a:ext cx="4750405" cy="20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3542756" cy="4351338"/>
          </a:xfrm>
        </p:spPr>
        <p:txBody>
          <a:bodyPr/>
          <a:lstStyle/>
          <a:p>
            <a:r>
              <a:rPr lang="en-US" dirty="0"/>
              <a:t>First Floor Height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height </a:t>
            </a:r>
            <a:r>
              <a:rPr lang="en-US" dirty="0"/>
              <a:t>of the first floor, in feet, above ground elevation.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Data </a:t>
            </a:r>
            <a:r>
              <a:rPr lang="en-US" dirty="0"/>
              <a:t>for Hazus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23" y="1117027"/>
            <a:ext cx="4190351" cy="5059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4213865"/>
            <a:ext cx="3779519" cy="15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399" y="1424586"/>
            <a:ext cx="3586299" cy="4351338"/>
          </a:xfrm>
        </p:spPr>
        <p:txBody>
          <a:bodyPr/>
          <a:lstStyle/>
          <a:p>
            <a:r>
              <a:rPr lang="en-US" dirty="0" smtClean="0"/>
              <a:t>Import user data into Hazus</a:t>
            </a:r>
          </a:p>
          <a:p>
            <a:pPr lvl="1"/>
            <a:r>
              <a:rPr lang="en-US" dirty="0"/>
              <a:t>Building Inventory</a:t>
            </a:r>
          </a:p>
          <a:p>
            <a:pPr lvl="2"/>
            <a:r>
              <a:rPr lang="en-US" dirty="0" smtClean="0"/>
              <a:t>Import into CDMS</a:t>
            </a:r>
          </a:p>
          <a:p>
            <a:pPr lvl="1"/>
            <a:r>
              <a:rPr lang="en-US" dirty="0" smtClean="0"/>
              <a:t>Depth Grids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Hazus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4586"/>
            <a:ext cx="4247592" cy="3116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" y="3432910"/>
            <a:ext cx="3037931" cy="29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4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4699" y="978648"/>
            <a:ext cx="4143647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Percentage of damage is calculated for each structure based on the depth of flooding.</a:t>
            </a:r>
          </a:p>
          <a:p>
            <a:pPr marL="657225" lvl="1" indent="-246063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438086"/>
              </a:buClr>
              <a:buFont typeface="Georgia" pitchFamily="18" charset="0"/>
              <a:buChar char="▫"/>
            </a:pPr>
            <a:r>
              <a:rPr lang="en-US" sz="2000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sz="2000" dirty="0" smtClean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 of the structures</a:t>
            </a:r>
          </a:p>
          <a:p>
            <a:pPr marL="657225" lvl="1" indent="-246063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438086"/>
              </a:buClr>
              <a:buFont typeface="Georgia" pitchFamily="18" charset="0"/>
              <a:buChar char="▫"/>
            </a:pPr>
            <a:r>
              <a:rPr lang="en-US" sz="2000" dirty="0" smtClean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buildings, first floor height</a:t>
            </a:r>
          </a:p>
          <a:p>
            <a:pPr marL="657225" lvl="1" indent="-246063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438086"/>
              </a:buClr>
              <a:buFont typeface="Georgia" pitchFamily="18" charset="0"/>
              <a:buChar char="▫"/>
            </a:pPr>
            <a:r>
              <a:rPr lang="en-US" sz="2000" dirty="0" smtClean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equipment, height         above first floor </a:t>
            </a:r>
          </a:p>
          <a:p>
            <a:r>
              <a:rPr lang="en-US" sz="2400" dirty="0"/>
              <a:t>Damage percentage is used to determine loss in USD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3857"/>
            <a:ext cx="9144000" cy="913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HAZUS Analysis - Depth-Damage </a:t>
            </a:r>
            <a:r>
              <a:rPr lang="en-US" dirty="0"/>
              <a:t>Curves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05" y="1138787"/>
            <a:ext cx="3537982" cy="21079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9337" y="3544389"/>
            <a:ext cx="7138611" cy="2829347"/>
            <a:chOff x="3886200" y="1752600"/>
            <a:chExt cx="9067800" cy="4267200"/>
          </a:xfrm>
        </p:grpSpPr>
        <p:sp>
          <p:nvSpPr>
            <p:cNvPr id="6" name="Arc 8"/>
            <p:cNvSpPr>
              <a:spLocks/>
            </p:cNvSpPr>
            <p:nvPr/>
          </p:nvSpPr>
          <p:spPr bwMode="auto">
            <a:xfrm flipV="1">
              <a:off x="7467600" y="3962400"/>
              <a:ext cx="457200" cy="76200"/>
            </a:xfrm>
            <a:custGeom>
              <a:avLst/>
              <a:gdLst>
                <a:gd name="T0" fmla="*/ 0 w 21600"/>
                <a:gd name="T1" fmla="*/ 0 h 21600"/>
                <a:gd name="T2" fmla="*/ 204838141 w 21600"/>
                <a:gd name="T3" fmla="*/ 948327 h 21600"/>
                <a:gd name="T4" fmla="*/ 0 w 21600"/>
                <a:gd name="T5" fmla="*/ 94832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86200" y="1752600"/>
              <a:ext cx="9067800" cy="4267200"/>
              <a:chOff x="-457200" y="1549400"/>
              <a:chExt cx="9067800" cy="4267200"/>
            </a:xfrm>
          </p:grpSpPr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-457200" y="4292600"/>
                <a:ext cx="13716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 eaLnBrk="0" hangingPunct="0"/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Depth of flooding</a:t>
                </a:r>
              </a:p>
            </p:txBody>
          </p:sp>
          <p:sp>
            <p:nvSpPr>
              <p:cNvPr id="9" name="Arc 6"/>
              <p:cNvSpPr>
                <a:spLocks/>
              </p:cNvSpPr>
              <p:nvPr/>
            </p:nvSpPr>
            <p:spPr bwMode="auto">
              <a:xfrm flipV="1">
                <a:off x="40338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Arc 7"/>
              <p:cNvSpPr>
                <a:spLocks/>
              </p:cNvSpPr>
              <p:nvPr/>
            </p:nvSpPr>
            <p:spPr bwMode="auto">
              <a:xfrm flipH="1" flipV="1">
                <a:off x="44910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Arc 9"/>
              <p:cNvSpPr>
                <a:spLocks/>
              </p:cNvSpPr>
              <p:nvPr/>
            </p:nvSpPr>
            <p:spPr bwMode="auto">
              <a:xfrm flipH="1" flipV="1">
                <a:off x="35766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Arc 10"/>
              <p:cNvSpPr>
                <a:spLocks/>
              </p:cNvSpPr>
              <p:nvPr/>
            </p:nvSpPr>
            <p:spPr bwMode="auto">
              <a:xfrm flipV="1">
                <a:off x="22050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Arc 11"/>
              <p:cNvSpPr>
                <a:spLocks/>
              </p:cNvSpPr>
              <p:nvPr/>
            </p:nvSpPr>
            <p:spPr bwMode="auto">
              <a:xfrm flipH="1" flipV="1">
                <a:off x="26622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Arc 12"/>
              <p:cNvSpPr>
                <a:spLocks/>
              </p:cNvSpPr>
              <p:nvPr/>
            </p:nvSpPr>
            <p:spPr bwMode="auto">
              <a:xfrm flipV="1">
                <a:off x="12906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Arc 13"/>
              <p:cNvSpPr>
                <a:spLocks/>
              </p:cNvSpPr>
              <p:nvPr/>
            </p:nvSpPr>
            <p:spPr bwMode="auto">
              <a:xfrm flipH="1" flipV="1">
                <a:off x="17478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Arc 14"/>
              <p:cNvSpPr>
                <a:spLocks/>
              </p:cNvSpPr>
              <p:nvPr/>
            </p:nvSpPr>
            <p:spPr bwMode="auto">
              <a:xfrm flipH="1" flipV="1">
                <a:off x="8334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1290638" y="2921000"/>
                <a:ext cx="2514600" cy="2590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985838" y="1549400"/>
                <a:ext cx="3124200" cy="1371600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1290638" y="4597400"/>
                <a:ext cx="25146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205038" y="3149600"/>
                <a:ext cx="685800" cy="533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>
                <a:off x="2543175" y="3149600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2205038" y="3425825"/>
                <a:ext cx="685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>
                <a:off x="604838" y="5511800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>
                <a:off x="3805238" y="5511800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 flipV="1">
                <a:off x="7572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 flipV="1">
                <a:off x="12906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flipV="1">
                <a:off x="17478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V="1">
                <a:off x="22050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26622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 flipV="1">
                <a:off x="31194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 flipV="1">
                <a:off x="3576638" y="5511800"/>
                <a:ext cx="685800" cy="304800"/>
              </a:xfrm>
              <a:prstGeom prst="line">
                <a:avLst/>
              </a:prstGeom>
              <a:noFill/>
              <a:ln w="2857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Line 31"/>
              <p:cNvSpPr>
                <a:spLocks noChangeShapeType="1"/>
              </p:cNvSpPr>
              <p:nvPr/>
            </p:nvSpPr>
            <p:spPr bwMode="auto">
              <a:xfrm>
                <a:off x="4110038" y="3835400"/>
                <a:ext cx="0" cy="7620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arrow" w="med" len="med"/>
                <a:tailEnd type="arrow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>
                <a:off x="4110038" y="4597400"/>
                <a:ext cx="0" cy="9144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arrow" w="med" len="med"/>
                <a:tailEnd type="arrow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Line 33"/>
              <p:cNvSpPr>
                <a:spLocks noChangeShapeType="1"/>
              </p:cNvSpPr>
              <p:nvPr/>
            </p:nvSpPr>
            <p:spPr bwMode="auto">
              <a:xfrm>
                <a:off x="3995738" y="4597400"/>
                <a:ext cx="228600" cy="0"/>
              </a:xfrm>
              <a:prstGeom prst="line">
                <a:avLst/>
              </a:prstGeom>
              <a:noFill/>
              <a:ln w="9525">
                <a:solidFill>
                  <a:srgbClr val="B0B1B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>
                <a:off x="1062038" y="3835400"/>
                <a:ext cx="0" cy="16764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arrow" w="med" len="med"/>
                <a:tailEnd type="arrow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Arc 35"/>
              <p:cNvSpPr>
                <a:spLocks/>
              </p:cNvSpPr>
              <p:nvPr/>
            </p:nvSpPr>
            <p:spPr bwMode="auto">
              <a:xfrm flipV="1">
                <a:off x="376238" y="3759200"/>
                <a:ext cx="457200" cy="76200"/>
              </a:xfrm>
              <a:custGeom>
                <a:avLst/>
                <a:gdLst>
                  <a:gd name="T0" fmla="*/ 0 w 21600"/>
                  <a:gd name="T1" fmla="*/ 0 h 21600"/>
                  <a:gd name="T2" fmla="*/ 204838141 w 21600"/>
                  <a:gd name="T3" fmla="*/ 948327 h 21600"/>
                  <a:gd name="T4" fmla="*/ 0 w 21600"/>
                  <a:gd name="T5" fmla="*/ 9483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Text Box 36"/>
              <p:cNvSpPr txBox="1">
                <a:spLocks noChangeArrowheads="1"/>
              </p:cNvSpPr>
              <p:nvPr/>
            </p:nvSpPr>
            <p:spPr bwMode="auto">
              <a:xfrm>
                <a:off x="4343400" y="4368800"/>
                <a:ext cx="4267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eaLnBrk="0" hangingPunct="0"/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Tahoma" pitchFamily="34" charset="0"/>
                  </a:rPr>
                  <a:t>Depth used for 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Tahoma" pitchFamily="34" charset="0"/>
                  </a:rPr>
                  <a:t>damage estimation</a:t>
                </a:r>
                <a:endParaRPr lang="en-US" sz="20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35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094"/>
            <a:ext cx="8229600" cy="1066800"/>
          </a:xfrm>
        </p:spPr>
        <p:txBody>
          <a:bodyPr/>
          <a:lstStyle/>
          <a:p>
            <a:r>
              <a:rPr lang="en-US" dirty="0" smtClean="0"/>
              <a:t>Analysis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155"/>
            <a:ext cx="8229600" cy="5218112"/>
          </a:xfrm>
        </p:spPr>
        <p:txBody>
          <a:bodyPr/>
          <a:lstStyle/>
          <a:p>
            <a:r>
              <a:rPr lang="en-US" dirty="0" smtClean="0"/>
              <a:t>Building Loss</a:t>
            </a:r>
          </a:p>
          <a:p>
            <a:r>
              <a:rPr lang="en-US" dirty="0" smtClean="0"/>
              <a:t>Content Loss</a:t>
            </a:r>
          </a:p>
          <a:p>
            <a:r>
              <a:rPr lang="en-US" dirty="0" smtClean="0"/>
              <a:t>Business Inventory Loss</a:t>
            </a:r>
          </a:p>
          <a:p>
            <a:r>
              <a:rPr lang="en-US" dirty="0" smtClean="0"/>
              <a:t>Structure </a:t>
            </a:r>
            <a:r>
              <a:rPr lang="en-US" dirty="0" smtClean="0"/>
              <a:t>Percent Damaged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37679"/>
            <a:ext cx="8244083" cy="25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Description of City of Ottawa</a:t>
            </a:r>
          </a:p>
          <a:p>
            <a:r>
              <a:rPr lang="en-US" sz="2400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Funding</a:t>
            </a:r>
          </a:p>
          <a:p>
            <a:r>
              <a:rPr lang="en-US" sz="2400" dirty="0" smtClean="0"/>
              <a:t>Gathering and Developing Data for Analysis</a:t>
            </a:r>
          </a:p>
          <a:p>
            <a:r>
              <a:rPr lang="en-US" sz="2400" dirty="0" smtClean="0"/>
              <a:t>Hazus Analysis</a:t>
            </a:r>
          </a:p>
          <a:p>
            <a:r>
              <a:rPr lang="en-US" sz="2400" b="1" dirty="0" smtClean="0"/>
              <a:t>Timeline of Buyouts and Results</a:t>
            </a:r>
          </a:p>
          <a:p>
            <a:r>
              <a:rPr lang="en-US" sz="2400" dirty="0" smtClean="0"/>
              <a:t>Central Elementary School and Heritage Harbor</a:t>
            </a:r>
          </a:p>
          <a:p>
            <a:r>
              <a:rPr lang="en-US" sz="2400" dirty="0" smtClean="0"/>
              <a:t>Obstacles</a:t>
            </a:r>
          </a:p>
          <a:p>
            <a:r>
              <a:rPr lang="en-US" sz="2400" dirty="0" smtClean="0"/>
              <a:t>Drone Flight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6035040" y="384918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5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098365"/>
              </p:ext>
            </p:extLst>
          </p:nvPr>
        </p:nvGraphicFramePr>
        <p:xfrm>
          <a:off x="3651930" y="3766454"/>
          <a:ext cx="4661906" cy="1173723"/>
        </p:xfrm>
        <a:graphic>
          <a:graphicData uri="http://schemas.openxmlformats.org/drawingml/2006/table">
            <a:tbl>
              <a:tblPr/>
              <a:tblGrid>
                <a:gridCol w="656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64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0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64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52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64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3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9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7182"/>
              </p:ext>
            </p:extLst>
          </p:nvPr>
        </p:nvGraphicFramePr>
        <p:xfrm>
          <a:off x="3627620" y="3427672"/>
          <a:ext cx="4674468" cy="1095375"/>
        </p:xfrm>
        <a:graphic>
          <a:graphicData uri="http://schemas.openxmlformats.org/drawingml/2006/table">
            <a:tbl>
              <a:tblPr/>
              <a:tblGrid>
                <a:gridCol w="644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4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98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92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3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442,800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9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670" y="1231048"/>
            <a:ext cx="3377293" cy="4580709"/>
          </a:xfrm>
        </p:spPr>
        <p:txBody>
          <a:bodyPr>
            <a:noAutofit/>
          </a:bodyPr>
          <a:lstStyle/>
          <a:p>
            <a:pPr lvl="0"/>
            <a:r>
              <a:rPr lang="en-US" sz="1800" dirty="0" smtClean="0">
                <a:solidFill>
                  <a:prstClr val="black"/>
                </a:solidFill>
              </a:rPr>
              <a:t>City of Ottawa, IL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</a:rPr>
              <a:t>Population</a:t>
            </a:r>
            <a:r>
              <a:rPr lang="en-US" sz="1600" dirty="0">
                <a:solidFill>
                  <a:prstClr val="black"/>
                </a:solidFill>
              </a:rPr>
              <a:t>: 18,768 (2016 Estimate. U.S. Census)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</a:rPr>
              <a:t>Confluence </a:t>
            </a:r>
            <a:r>
              <a:rPr lang="en-US" sz="1600" dirty="0">
                <a:solidFill>
                  <a:prstClr val="black"/>
                </a:solidFill>
              </a:rPr>
              <a:t>of Illinois River and Fox River</a:t>
            </a:r>
          </a:p>
          <a:p>
            <a:r>
              <a:rPr lang="en-US" sz="1800" dirty="0" smtClean="0"/>
              <a:t>Major Flood in 1996</a:t>
            </a:r>
          </a:p>
          <a:p>
            <a:r>
              <a:rPr lang="en-US" sz="1800" dirty="0" smtClean="0"/>
              <a:t>Over the past 20 years Ottawa has been working to remove at-risk structures from the floodplain</a:t>
            </a:r>
          </a:p>
          <a:p>
            <a:r>
              <a:rPr lang="en-US" sz="1800" dirty="0" smtClean="0"/>
              <a:t>Case study</a:t>
            </a:r>
          </a:p>
          <a:p>
            <a:pPr lvl="1"/>
            <a:r>
              <a:rPr lang="en-US" sz="1600" dirty="0" smtClean="0"/>
              <a:t>Estimate the Return on Investment (ROI) for these buyouts</a:t>
            </a:r>
          </a:p>
          <a:p>
            <a:pPr lvl="1"/>
            <a:r>
              <a:rPr lang="en-US" sz="1600" dirty="0" smtClean="0"/>
              <a:t>State of Illinois Hazard Mitigation Plan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4499"/>
            <a:ext cx="9144000" cy="913699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5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05" y="968883"/>
            <a:ext cx="1714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12" y="1998916"/>
            <a:ext cx="4822923" cy="39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557769"/>
              </p:ext>
            </p:extLst>
          </p:nvPr>
        </p:nvGraphicFramePr>
        <p:xfrm>
          <a:off x="3867498" y="3382701"/>
          <a:ext cx="4419600" cy="153162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2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2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3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$442,800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$176,000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185552"/>
              </p:ext>
            </p:extLst>
          </p:nvPr>
        </p:nvGraphicFramePr>
        <p:xfrm>
          <a:off x="3282846" y="3226093"/>
          <a:ext cx="5156616" cy="1735650"/>
        </p:xfrm>
        <a:graphic>
          <a:graphicData uri="http://schemas.openxmlformats.org/drawingml/2006/table">
            <a:tbl>
              <a:tblPr/>
              <a:tblGrid>
                <a:gridCol w="6197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8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1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3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93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42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55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$442,800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$176,000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$179,000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$2,946,000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10810"/>
              </p:ext>
            </p:extLst>
          </p:nvPr>
        </p:nvGraphicFramePr>
        <p:xfrm>
          <a:off x="3523640" y="3356722"/>
          <a:ext cx="4916774" cy="1318260"/>
        </p:xfrm>
        <a:graphic>
          <a:graphicData uri="http://schemas.openxmlformats.org/drawingml/2006/table">
            <a:tbl>
              <a:tblPr/>
              <a:tblGrid>
                <a:gridCol w="6595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93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95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$2,946,000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$179,000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$3,678,000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$187,000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2" y="262027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231356"/>
              </p:ext>
            </p:extLst>
          </p:nvPr>
        </p:nvGraphicFramePr>
        <p:xfrm>
          <a:off x="3470581" y="3517613"/>
          <a:ext cx="4884329" cy="1318260"/>
        </p:xfrm>
        <a:graphic>
          <a:graphicData uri="http://schemas.openxmlformats.org/drawingml/2006/table">
            <a:tbl>
              <a:tblPr/>
              <a:tblGrid>
                <a:gridCol w="687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6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44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37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77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$179,000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$3,678,000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$187,000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0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2" y="262026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202534"/>
              </p:ext>
            </p:extLst>
          </p:nvPr>
        </p:nvGraphicFramePr>
        <p:xfrm>
          <a:off x="3488902" y="3565155"/>
          <a:ext cx="5030984" cy="1318260"/>
        </p:xfrm>
        <a:graphic>
          <a:graphicData uri="http://schemas.openxmlformats.org/drawingml/2006/table">
            <a:tbl>
              <a:tblPr/>
              <a:tblGrid>
                <a:gridCol w="683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54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4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44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23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57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$187,000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758814"/>
              </p:ext>
            </p:extLst>
          </p:nvPr>
        </p:nvGraphicFramePr>
        <p:xfrm>
          <a:off x="3486521" y="3378906"/>
          <a:ext cx="5004336" cy="1318260"/>
        </p:xfrm>
        <a:graphic>
          <a:graphicData uri="http://schemas.openxmlformats.org/drawingml/2006/table">
            <a:tbl>
              <a:tblPr/>
              <a:tblGrid>
                <a:gridCol w="7504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84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4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3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02235"/>
              </p:ext>
            </p:extLst>
          </p:nvPr>
        </p:nvGraphicFramePr>
        <p:xfrm>
          <a:off x="524692" y="99855"/>
          <a:ext cx="4419600" cy="1318260"/>
        </p:xfrm>
        <a:graphic>
          <a:graphicData uri="http://schemas.openxmlformats.org/drawingml/2006/table">
            <a:tbl>
              <a:tblPr/>
              <a:tblGrid>
                <a:gridCol w="5246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0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91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3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7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36420"/>
              </p:ext>
            </p:extLst>
          </p:nvPr>
        </p:nvGraphicFramePr>
        <p:xfrm>
          <a:off x="3489854" y="3410857"/>
          <a:ext cx="5021998" cy="1493086"/>
        </p:xfrm>
        <a:graphic>
          <a:graphicData uri="http://schemas.openxmlformats.org/drawingml/2006/table">
            <a:tbl>
              <a:tblPr/>
              <a:tblGrid>
                <a:gridCol w="704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9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95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47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435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1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0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0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$1,551,000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2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9" y="11212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392927"/>
              </p:ext>
            </p:extLst>
          </p:nvPr>
        </p:nvGraphicFramePr>
        <p:xfrm>
          <a:off x="3465585" y="3352799"/>
          <a:ext cx="5020928" cy="1681816"/>
        </p:xfrm>
        <a:graphic>
          <a:graphicData uri="http://schemas.openxmlformats.org/drawingml/2006/table">
            <a:tbl>
              <a:tblPr/>
              <a:tblGrid>
                <a:gridCol w="706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7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9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48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53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69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89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$1,551,000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4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$3,852,000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9849" y="306131"/>
            <a:ext cx="42584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396317"/>
              </p:ext>
            </p:extLst>
          </p:nvPr>
        </p:nvGraphicFramePr>
        <p:xfrm>
          <a:off x="3512457" y="3417916"/>
          <a:ext cx="4833257" cy="1318260"/>
        </p:xfrm>
        <a:graphic>
          <a:graphicData uri="http://schemas.openxmlformats.org/drawingml/2006/table">
            <a:tbl>
              <a:tblPr/>
              <a:tblGrid>
                <a:gridCol w="716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8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13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75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93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99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$1,551,000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$3,852,000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9711" y="411062"/>
            <a:ext cx="42584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1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37211"/>
            <a:ext cx="7886700" cy="4539752"/>
          </a:xfrm>
        </p:spPr>
        <p:txBody>
          <a:bodyPr/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Benefit-Cost Analysis (BCA) vs. Loss Avoidance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BCA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Estimate of future benefits of a mitigation project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Benefit Cost Ratio (BCR)</a:t>
            </a:r>
          </a:p>
          <a:p>
            <a:pPr lvl="2"/>
            <a:r>
              <a:rPr lang="en-US" sz="1700" dirty="0" smtClean="0">
                <a:solidFill>
                  <a:prstClr val="black"/>
                </a:solidFill>
              </a:rPr>
              <a:t>Total </a:t>
            </a:r>
            <a:r>
              <a:rPr lang="en-US" sz="1700" dirty="0">
                <a:solidFill>
                  <a:prstClr val="black"/>
                </a:solidFill>
              </a:rPr>
              <a:t>Benefits / Total </a:t>
            </a:r>
            <a:r>
              <a:rPr lang="en-US" sz="1700" dirty="0" smtClean="0">
                <a:solidFill>
                  <a:prstClr val="black"/>
                </a:solidFill>
              </a:rPr>
              <a:t>Cost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Loss </a:t>
            </a:r>
            <a:r>
              <a:rPr lang="en-US" sz="2000" dirty="0">
                <a:solidFill>
                  <a:prstClr val="black"/>
                </a:solidFill>
              </a:rPr>
              <a:t>Avoidance Analysis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Estimate of the return on investment from real flood events that have occurred in the past</a:t>
            </a:r>
          </a:p>
          <a:p>
            <a:pPr lvl="2"/>
            <a:r>
              <a:rPr lang="en-US" sz="1700" dirty="0" smtClean="0">
                <a:solidFill>
                  <a:prstClr val="black"/>
                </a:solidFill>
              </a:rPr>
              <a:t>Return on Investment</a:t>
            </a:r>
          </a:p>
          <a:p>
            <a:pPr lvl="2"/>
            <a:r>
              <a:rPr lang="en-US" sz="1700" dirty="0" smtClean="0">
                <a:solidFill>
                  <a:prstClr val="black"/>
                </a:solidFill>
              </a:rPr>
              <a:t>Losses </a:t>
            </a:r>
            <a:r>
              <a:rPr lang="en-US" sz="1700" dirty="0">
                <a:solidFill>
                  <a:prstClr val="black"/>
                </a:solidFill>
              </a:rPr>
              <a:t>Avoided / Project </a:t>
            </a:r>
            <a:r>
              <a:rPr lang="en-US" sz="1700" dirty="0" smtClean="0">
                <a:solidFill>
                  <a:prstClr val="black"/>
                </a:solidFill>
              </a:rPr>
              <a:t>Investment * 100</a:t>
            </a:r>
            <a:endParaRPr lang="en-US" sz="17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Looking at what could happen vs. what has happened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BCA versus Loss Avoidance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24957"/>
              </p:ext>
            </p:extLst>
          </p:nvPr>
        </p:nvGraphicFramePr>
        <p:xfrm>
          <a:off x="3560521" y="3401499"/>
          <a:ext cx="4797144" cy="1318260"/>
        </p:xfrm>
        <a:graphic>
          <a:graphicData uri="http://schemas.openxmlformats.org/drawingml/2006/table">
            <a:tbl>
              <a:tblPr/>
              <a:tblGrid>
                <a:gridCol w="675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35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44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37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54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$4,099,000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$4,482,000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$7,553,000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3178" y="560964"/>
            <a:ext cx="37599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0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883268"/>
              </p:ext>
            </p:extLst>
          </p:nvPr>
        </p:nvGraphicFramePr>
        <p:xfrm>
          <a:off x="3501989" y="3400264"/>
          <a:ext cx="4932055" cy="1318260"/>
        </p:xfrm>
        <a:graphic>
          <a:graphicData uri="http://schemas.openxmlformats.org/drawingml/2006/table">
            <a:tbl>
              <a:tblPr/>
              <a:tblGrid>
                <a:gridCol w="694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4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95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47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44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$4,482,000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$7,553,000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$7,839,000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3178" y="530982"/>
            <a:ext cx="37599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8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65790"/>
              </p:ext>
            </p:extLst>
          </p:nvPr>
        </p:nvGraphicFramePr>
        <p:xfrm>
          <a:off x="3566707" y="3403401"/>
          <a:ext cx="4869342" cy="1318260"/>
        </p:xfrm>
        <a:graphic>
          <a:graphicData uri="http://schemas.openxmlformats.org/drawingml/2006/table">
            <a:tbl>
              <a:tblPr/>
              <a:tblGrid>
                <a:gridCol w="685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83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4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45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5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562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$7,553,000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$7,839,000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$7,900,000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3178" y="441042"/>
            <a:ext cx="37599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6" y="97135"/>
            <a:ext cx="8108264" cy="6257917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91441"/>
              </p:ext>
            </p:extLst>
          </p:nvPr>
        </p:nvGraphicFramePr>
        <p:xfrm>
          <a:off x="3529421" y="3387936"/>
          <a:ext cx="4917893" cy="1318260"/>
        </p:xfrm>
        <a:graphic>
          <a:graphicData uri="http://schemas.openxmlformats.org/drawingml/2006/table">
            <a:tbl>
              <a:tblPr/>
              <a:tblGrid>
                <a:gridCol w="7172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40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47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9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3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Structures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Losses Avoided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Buyouts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Project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$7,839,000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$7,900,000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$9,679,000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$4,938,000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74720" y="261160"/>
            <a:ext cx="32405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Central Elementary school not </a:t>
            </a:r>
            <a:r>
              <a:rPr lang="en-US" sz="1200" dirty="0" smtClean="0">
                <a:effectLst>
                  <a:glow rad="127000">
                    <a:schemeClr val="bg1"/>
                  </a:glow>
                </a:effectLst>
              </a:rPr>
              <a:t>included in results</a:t>
            </a:r>
            <a:endParaRPr lang="en-US" sz="1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720" y="639312"/>
            <a:ext cx="3722494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LA =$9,679,000</a:t>
            </a:r>
            <a:endParaRPr lang="en-US" sz="4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ROI=196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" y="1063486"/>
            <a:ext cx="9032975" cy="51134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9208"/>
            <a:ext cx="9144000" cy="913699"/>
          </a:xfrm>
        </p:spPr>
        <p:txBody>
          <a:bodyPr/>
          <a:lstStyle/>
          <a:p>
            <a:r>
              <a:rPr lang="en-US" dirty="0" smtClean="0"/>
              <a:t>March 25</a:t>
            </a:r>
            <a:r>
              <a:rPr lang="en-US" baseline="30000" dirty="0" smtClean="0"/>
              <a:t>th</a:t>
            </a:r>
            <a:r>
              <a:rPr lang="en-US" dirty="0" smtClean="0"/>
              <a:t>,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" y="1084166"/>
            <a:ext cx="8984716" cy="50721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9208"/>
            <a:ext cx="9144000" cy="913699"/>
          </a:xfrm>
        </p:spPr>
        <p:txBody>
          <a:bodyPr/>
          <a:lstStyle/>
          <a:p>
            <a:r>
              <a:rPr lang="en-US" dirty="0" smtClean="0"/>
              <a:t>September 20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4" y="3056826"/>
            <a:ext cx="4162980" cy="31179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7744"/>
            <a:ext cx="9144000" cy="913699"/>
          </a:xfrm>
        </p:spPr>
        <p:txBody>
          <a:bodyPr/>
          <a:lstStyle/>
          <a:p>
            <a:r>
              <a:rPr lang="en-US" dirty="0" smtClean="0"/>
              <a:t>Current Conditions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7" y="1579726"/>
            <a:ext cx="3878861" cy="2905188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10072" y="1402079"/>
            <a:ext cx="4542183" cy="4551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Fox River Park</a:t>
            </a:r>
          </a:p>
          <a:p>
            <a:r>
              <a:rPr lang="en-US" sz="2000" dirty="0" smtClean="0"/>
              <a:t>Playground</a:t>
            </a:r>
          </a:p>
          <a:p>
            <a:r>
              <a:rPr lang="en-US" sz="2000" dirty="0" smtClean="0"/>
              <a:t>Green Space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880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Description of City of Ottawa</a:t>
            </a:r>
          </a:p>
          <a:p>
            <a:r>
              <a:rPr lang="en-US" sz="2400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Funding</a:t>
            </a:r>
          </a:p>
          <a:p>
            <a:r>
              <a:rPr lang="en-US" sz="2400" dirty="0" smtClean="0"/>
              <a:t>Gathering and Developing Data for Analysis</a:t>
            </a:r>
          </a:p>
          <a:p>
            <a:r>
              <a:rPr lang="en-US" sz="2400" dirty="0" smtClean="0"/>
              <a:t>Hazus Analysis</a:t>
            </a:r>
          </a:p>
          <a:p>
            <a:r>
              <a:rPr lang="en-US" sz="2400" dirty="0" smtClean="0"/>
              <a:t>Timeline of Buyouts and Results</a:t>
            </a:r>
          </a:p>
          <a:p>
            <a:r>
              <a:rPr lang="en-US" sz="2400" b="1" dirty="0" smtClean="0"/>
              <a:t>Central Elementary School and Heritage Harbor</a:t>
            </a:r>
          </a:p>
          <a:p>
            <a:r>
              <a:rPr lang="en-US" sz="2400" dirty="0" smtClean="0"/>
              <a:t>Observations and Limitations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7950925" y="431074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972"/>
            <a:ext cx="8393112" cy="64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931" y="1109272"/>
            <a:ext cx="3866178" cy="40773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Flooded Sept. 2008</a:t>
            </a:r>
          </a:p>
          <a:p>
            <a:r>
              <a:rPr lang="en-US" sz="2000" dirty="0" smtClean="0"/>
              <a:t>Demolished in August, 2013</a:t>
            </a:r>
          </a:p>
          <a:p>
            <a:r>
              <a:rPr lang="en-US" sz="2000" dirty="0" smtClean="0"/>
              <a:t>New, </a:t>
            </a:r>
            <a:r>
              <a:rPr lang="en-US" sz="2000" dirty="0"/>
              <a:t>l</a:t>
            </a:r>
            <a:r>
              <a:rPr lang="en-US" sz="2000" dirty="0" smtClean="0"/>
              <a:t>arger school built out of floodplain</a:t>
            </a:r>
            <a:endParaRPr lang="en-US" sz="2000" dirty="0" smtClean="0"/>
          </a:p>
          <a:p>
            <a:r>
              <a:rPr lang="en-US" sz="2000" dirty="0" smtClean="0"/>
              <a:t>Funds </a:t>
            </a:r>
            <a:r>
              <a:rPr lang="en-US" sz="2000" dirty="0"/>
              <a:t>awarded</a:t>
            </a:r>
          </a:p>
          <a:p>
            <a:pPr lvl="1"/>
            <a:r>
              <a:rPr lang="en-US" sz="2000" dirty="0"/>
              <a:t>FEMA $12 million</a:t>
            </a:r>
          </a:p>
          <a:p>
            <a:pPr lvl="1"/>
            <a:r>
              <a:rPr lang="en-US" sz="2000" dirty="0" smtClean="0"/>
              <a:t>Illinois $10 million</a:t>
            </a:r>
          </a:p>
          <a:p>
            <a:pPr marL="457200" lvl="1" indent="0">
              <a:buNone/>
            </a:pPr>
            <a:r>
              <a:rPr lang="en-US" sz="2000" dirty="0" smtClean="0"/>
              <a:t>(adjusted to 2018 dollars)</a:t>
            </a:r>
          </a:p>
          <a:p>
            <a:r>
              <a:rPr lang="en-US" sz="2000" dirty="0" smtClean="0"/>
              <a:t>Modeled </a:t>
            </a:r>
            <a:r>
              <a:rPr lang="en-US" sz="2000" dirty="0"/>
              <a:t>flood event is April, 2013</a:t>
            </a:r>
          </a:p>
          <a:p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Elementary Schoo</a:t>
            </a:r>
            <a:r>
              <a:rPr lang="en-US" dirty="0"/>
              <a:t>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35" y="1109273"/>
            <a:ext cx="4736893" cy="3505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7" y="4704787"/>
            <a:ext cx="9189613" cy="21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dirty="0" smtClean="0"/>
              <a:t>Illinois State Water Survey (ISWS)</a:t>
            </a:r>
          </a:p>
          <a:p>
            <a:r>
              <a:rPr lang="en-US" dirty="0"/>
              <a:t>Illinois Emergency Management Agency (IEMA)</a:t>
            </a:r>
          </a:p>
          <a:p>
            <a:r>
              <a:rPr lang="fr-FR" dirty="0" smtClean="0"/>
              <a:t>Critical </a:t>
            </a:r>
            <a:r>
              <a:rPr lang="fr-FR" dirty="0"/>
              <a:t>Infrastructure Resilience Institute (CIRI</a:t>
            </a:r>
            <a:r>
              <a:rPr lang="fr-FR" dirty="0" smtClean="0"/>
              <a:t>)</a:t>
            </a:r>
          </a:p>
          <a:p>
            <a:r>
              <a:rPr lang="en-US" dirty="0"/>
              <a:t>Illinois Department of Natural Resources, Office of Water Resources (IDNR/OWR)</a:t>
            </a:r>
          </a:p>
          <a:p>
            <a:r>
              <a:rPr lang="en-US" dirty="0" smtClean="0"/>
              <a:t>City of Ottawa</a:t>
            </a:r>
          </a:p>
          <a:p>
            <a:r>
              <a:rPr lang="en-US" dirty="0"/>
              <a:t>LaSalle County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9824" y="1558977"/>
            <a:ext cx="3687580" cy="4478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 value Condominiums</a:t>
            </a:r>
          </a:p>
          <a:p>
            <a:r>
              <a:rPr lang="en-US" sz="2400" dirty="0" smtClean="0"/>
              <a:t>New construction required to be 2 feet above the 1% annual chance base flood elevation.</a:t>
            </a:r>
          </a:p>
          <a:p>
            <a:r>
              <a:rPr lang="en-US" sz="2400" dirty="0" smtClean="0"/>
              <a:t>Building Value</a:t>
            </a:r>
          </a:p>
          <a:p>
            <a:pPr lvl="1"/>
            <a:r>
              <a:rPr lang="en-US" sz="2000" dirty="0" smtClean="0"/>
              <a:t>Estimated Fair Market Value using 2018 assessor’s data.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Heritage Harbor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50" y="1825625"/>
            <a:ext cx="5231509" cy="39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59865"/>
            <a:ext cx="7886700" cy="4351338"/>
          </a:xfrm>
        </p:spPr>
        <p:txBody>
          <a:bodyPr/>
          <a:lstStyle/>
          <a:p>
            <a:r>
              <a:rPr lang="en-US" dirty="0" smtClean="0"/>
              <a:t>Hazus Analysis</a:t>
            </a:r>
          </a:p>
          <a:p>
            <a:pPr lvl="1"/>
            <a:r>
              <a:rPr lang="en-US" dirty="0" smtClean="0"/>
              <a:t>Depth Grids</a:t>
            </a:r>
          </a:p>
          <a:p>
            <a:pPr lvl="2"/>
            <a:r>
              <a:rPr lang="en-US" dirty="0" smtClean="0"/>
              <a:t>1% Annual Chance Flood event</a:t>
            </a:r>
          </a:p>
          <a:p>
            <a:pPr lvl="1"/>
            <a:r>
              <a:rPr lang="en-US" dirty="0" smtClean="0"/>
              <a:t>Ran analysis with two versions of each structure</a:t>
            </a:r>
          </a:p>
          <a:p>
            <a:pPr lvl="2"/>
            <a:r>
              <a:rPr lang="en-US" dirty="0" smtClean="0"/>
              <a:t>With current elevation</a:t>
            </a:r>
          </a:p>
          <a:p>
            <a:pPr lvl="2"/>
            <a:r>
              <a:rPr lang="en-US" dirty="0" smtClean="0"/>
              <a:t>With simulated elevation 2’ below current conditions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Heritage Harbor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92608"/>
              </p:ext>
            </p:extLst>
          </p:nvPr>
        </p:nvGraphicFramePr>
        <p:xfrm>
          <a:off x="329784" y="3871913"/>
          <a:ext cx="8185566" cy="1939290"/>
        </p:xfrm>
        <a:graphic>
          <a:graphicData uri="http://schemas.openxmlformats.org/drawingml/2006/table">
            <a:tbl>
              <a:tblPr/>
              <a:tblGrid>
                <a:gridCol w="19679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10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49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88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527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2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 Structures impacted without 2' Higher Elevation Requirement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Loss without 2' Higher Elevation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Loss with Current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Losses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Avoided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 Annual Chance Flood (100 year)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2,396,000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$2,396,000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1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Description of City of Ottawa</a:t>
            </a:r>
          </a:p>
          <a:p>
            <a:r>
              <a:rPr lang="en-US" sz="2400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Buyouts</a:t>
            </a:r>
          </a:p>
          <a:p>
            <a:r>
              <a:rPr lang="en-US" sz="2400" dirty="0" smtClean="0"/>
              <a:t>Gathering and Developing Data for Analysis</a:t>
            </a:r>
          </a:p>
          <a:p>
            <a:r>
              <a:rPr lang="en-US" sz="2400" dirty="0" smtClean="0"/>
              <a:t>Hazus Analysis</a:t>
            </a:r>
          </a:p>
          <a:p>
            <a:r>
              <a:rPr lang="en-US" sz="2400" dirty="0" smtClean="0"/>
              <a:t>Timeline of Buyouts and Results</a:t>
            </a:r>
          </a:p>
          <a:p>
            <a:r>
              <a:rPr lang="en-US" sz="2400" dirty="0" smtClean="0"/>
              <a:t>Central Elementary School and Heritage Harbor</a:t>
            </a:r>
          </a:p>
          <a:p>
            <a:r>
              <a:rPr lang="en-US" sz="2400" b="1" dirty="0" smtClean="0"/>
              <a:t>Observations </a:t>
            </a:r>
            <a:r>
              <a:rPr lang="en-US" sz="2400" b="1" dirty="0" smtClean="0"/>
              <a:t>and Limitations</a:t>
            </a: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6207068" y="473275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1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87888"/>
            <a:ext cx="8185566" cy="45607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Structure data may not be available – need good documentation </a:t>
            </a:r>
          </a:p>
          <a:p>
            <a:r>
              <a:rPr lang="en-US" sz="2400" dirty="0" smtClean="0"/>
              <a:t>Combining data from a variety of different sources in one building inventory; not all information of same quality</a:t>
            </a:r>
          </a:p>
          <a:p>
            <a:r>
              <a:rPr lang="en-US" sz="2400" dirty="0" smtClean="0"/>
              <a:t>Representing structures as points instead of polygons; building foot prints would be more </a:t>
            </a:r>
            <a:r>
              <a:rPr lang="en-US" sz="2400" dirty="0" smtClean="0"/>
              <a:t>accurate </a:t>
            </a:r>
            <a:endParaRPr lang="en-US" sz="2400" dirty="0" smtClean="0"/>
          </a:p>
          <a:p>
            <a:r>
              <a:rPr lang="en-US" sz="2400" dirty="0" smtClean="0"/>
              <a:t>Accounting for all of the associated costs of flooding: </a:t>
            </a:r>
          </a:p>
          <a:p>
            <a:pPr marL="548640" lvl="1" indent="0">
              <a:spcBef>
                <a:spcPts val="0"/>
              </a:spcBef>
              <a:buNone/>
            </a:pPr>
            <a:r>
              <a:rPr lang="en-US" dirty="0" smtClean="0"/>
              <a:t>Loss of use, Displaced population, Business loss, </a:t>
            </a:r>
          </a:p>
          <a:p>
            <a:pPr marL="548640" lvl="2" indent="0">
              <a:spcBef>
                <a:spcPts val="0"/>
              </a:spcBef>
              <a:buNone/>
            </a:pPr>
            <a:r>
              <a:rPr lang="en-US" sz="2400" dirty="0" smtClean="0"/>
              <a:t>Infrastructure repair and maintenance, Emergency services</a:t>
            </a:r>
          </a:p>
          <a:p>
            <a:r>
              <a:rPr lang="en-US" sz="2400" dirty="0"/>
              <a:t>Results are Estimates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and Limitations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Questions?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Brad McVay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bmcvay@Illinois.edu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77488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Description of Project Area (City of Ottawa)</a:t>
            </a:r>
          </a:p>
          <a:p>
            <a:r>
              <a:rPr lang="en-US" sz="2400" b="1" dirty="0" smtClean="0"/>
              <a:t>History</a:t>
            </a:r>
          </a:p>
          <a:p>
            <a:pPr lvl="1"/>
            <a:r>
              <a:rPr lang="en-US" sz="2000" dirty="0" smtClean="0"/>
              <a:t>Flooding</a:t>
            </a:r>
          </a:p>
          <a:p>
            <a:pPr lvl="1"/>
            <a:r>
              <a:rPr lang="en-US" sz="2000" dirty="0" smtClean="0"/>
              <a:t>Funding</a:t>
            </a:r>
          </a:p>
          <a:p>
            <a:r>
              <a:rPr lang="en-US" sz="2400" dirty="0" smtClean="0"/>
              <a:t>Gathering and Developing Data for Analysis</a:t>
            </a:r>
          </a:p>
          <a:p>
            <a:r>
              <a:rPr lang="en-US" sz="2400" dirty="0" smtClean="0"/>
              <a:t>Hazus Analysis</a:t>
            </a:r>
          </a:p>
          <a:p>
            <a:r>
              <a:rPr lang="en-US" sz="2400" dirty="0" smtClean="0"/>
              <a:t>Timeline of Buyouts and Results</a:t>
            </a:r>
          </a:p>
          <a:p>
            <a:r>
              <a:rPr lang="en-US" sz="2400" dirty="0" smtClean="0"/>
              <a:t>Central Elementary School and Heritage Harbor</a:t>
            </a:r>
          </a:p>
          <a:p>
            <a:r>
              <a:rPr lang="en-US" sz="2400" dirty="0" smtClean="0"/>
              <a:t>Observations 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7550331" y="136724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972"/>
            <a:ext cx="8393112" cy="64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5107" y="1266942"/>
            <a:ext cx="3568882" cy="510773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Fox </a:t>
            </a:r>
            <a:r>
              <a:rPr lang="en-US" sz="2400" dirty="0"/>
              <a:t>River at </a:t>
            </a:r>
            <a:r>
              <a:rPr lang="en-US" sz="2400" dirty="0" smtClean="0"/>
              <a:t>Dayton</a:t>
            </a:r>
          </a:p>
          <a:p>
            <a:pPr lvl="1"/>
            <a:r>
              <a:rPr lang="en-US" sz="1800" dirty="0" smtClean="0"/>
              <a:t>Flood Stage: 12’</a:t>
            </a:r>
          </a:p>
          <a:p>
            <a:pPr lvl="1"/>
            <a:r>
              <a:rPr lang="en-US" sz="1800" dirty="0" smtClean="0">
                <a:solidFill>
                  <a:srgbClr val="0070C0"/>
                </a:solidFill>
              </a:rPr>
              <a:t>Moderate:     14’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Major:           24’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Peaks</a:t>
            </a:r>
          </a:p>
          <a:p>
            <a:pPr lvl="1"/>
            <a:r>
              <a:rPr lang="en-US" sz="2000" dirty="0" smtClean="0"/>
              <a:t>Peak of Record: </a:t>
            </a:r>
            <a:r>
              <a:rPr lang="en-US" sz="2000" dirty="0" smtClean="0">
                <a:solidFill>
                  <a:srgbClr val="FF0000"/>
                </a:solidFill>
              </a:rPr>
              <a:t>24.63’ </a:t>
            </a:r>
            <a:r>
              <a:rPr lang="en-US" sz="2000" dirty="0" smtClean="0"/>
              <a:t>(Oct. 1954)</a:t>
            </a:r>
          </a:p>
          <a:p>
            <a:pPr lvl="1"/>
            <a:r>
              <a:rPr lang="en-US" sz="2000" dirty="0" smtClean="0"/>
              <a:t>7/19/1996: </a:t>
            </a:r>
            <a:r>
              <a:rPr lang="en-US" sz="2000" dirty="0" smtClean="0">
                <a:solidFill>
                  <a:srgbClr val="FF0000"/>
                </a:solidFill>
              </a:rPr>
              <a:t>24.47’</a:t>
            </a:r>
          </a:p>
          <a:p>
            <a:pPr lvl="1"/>
            <a:r>
              <a:rPr lang="en-US" sz="2000" dirty="0" smtClean="0"/>
              <a:t>2/22/1997: </a:t>
            </a:r>
            <a:r>
              <a:rPr lang="en-US" sz="2000" dirty="0" smtClean="0">
                <a:solidFill>
                  <a:srgbClr val="0070C0"/>
                </a:solidFill>
              </a:rPr>
              <a:t>21.46’</a:t>
            </a:r>
          </a:p>
          <a:p>
            <a:pPr lvl="1"/>
            <a:r>
              <a:rPr lang="en-US" sz="2000" dirty="0" smtClean="0"/>
              <a:t>1/17/2005: </a:t>
            </a:r>
            <a:r>
              <a:rPr lang="en-US" sz="2000" dirty="0" smtClean="0">
                <a:solidFill>
                  <a:srgbClr val="0070C0"/>
                </a:solidFill>
              </a:rPr>
              <a:t>17.53’</a:t>
            </a:r>
          </a:p>
          <a:p>
            <a:pPr lvl="1"/>
            <a:r>
              <a:rPr lang="en-US" sz="2000" dirty="0" smtClean="0"/>
              <a:t>8/24/2007: </a:t>
            </a:r>
            <a:r>
              <a:rPr lang="en-US" sz="2000" dirty="0" smtClean="0">
                <a:solidFill>
                  <a:srgbClr val="0070C0"/>
                </a:solidFill>
              </a:rPr>
              <a:t>16.86’</a:t>
            </a:r>
          </a:p>
          <a:p>
            <a:pPr lvl="1"/>
            <a:r>
              <a:rPr lang="en-US" sz="2000" dirty="0" smtClean="0"/>
              <a:t>9/14/2008: </a:t>
            </a:r>
            <a:r>
              <a:rPr lang="en-US" sz="2000" dirty="0" smtClean="0">
                <a:solidFill>
                  <a:srgbClr val="0070C0"/>
                </a:solidFill>
              </a:rPr>
              <a:t>21.48’ </a:t>
            </a:r>
          </a:p>
          <a:p>
            <a:pPr lvl="1"/>
            <a:r>
              <a:rPr lang="en-US" sz="2000" dirty="0" smtClean="0"/>
              <a:t>4/19/2013: </a:t>
            </a:r>
            <a:r>
              <a:rPr lang="en-US" sz="2000" dirty="0" smtClean="0">
                <a:solidFill>
                  <a:srgbClr val="0070C0"/>
                </a:solidFill>
              </a:rPr>
              <a:t>20.74’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2/21/2018: </a:t>
            </a:r>
            <a:r>
              <a:rPr lang="en-US" sz="2000" dirty="0" smtClean="0">
                <a:solidFill>
                  <a:srgbClr val="0070C0"/>
                </a:solidFill>
              </a:rPr>
              <a:t>15.94’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r>
              <a:rPr lang="en-US" sz="1300" dirty="0" smtClean="0"/>
              <a:t>Source: LaSalle Co. FIS, NWS Advanced Hydrologic Prediction Service</a:t>
            </a:r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1916"/>
            <a:ext cx="9144000" cy="913699"/>
          </a:xfrm>
        </p:spPr>
        <p:txBody>
          <a:bodyPr/>
          <a:lstStyle/>
          <a:p>
            <a:r>
              <a:rPr lang="en-US" dirty="0" smtClean="0"/>
              <a:t>Recent History of Flooding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494440" y="1301775"/>
            <a:ext cx="4117521" cy="5151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Illinois River at Ottawa</a:t>
            </a:r>
          </a:p>
          <a:p>
            <a:pPr lvl="1"/>
            <a:r>
              <a:rPr lang="en-US" sz="1700" dirty="0" smtClean="0"/>
              <a:t>Flood Stage:  463’</a:t>
            </a:r>
          </a:p>
          <a:p>
            <a:pPr lvl="1"/>
            <a:r>
              <a:rPr lang="en-US" sz="1700" dirty="0" smtClean="0">
                <a:solidFill>
                  <a:srgbClr val="0070C0"/>
                </a:solidFill>
              </a:rPr>
              <a:t>Moderate:      466’</a:t>
            </a:r>
          </a:p>
          <a:p>
            <a:pPr lvl="1"/>
            <a:r>
              <a:rPr lang="en-US" sz="1700" dirty="0" smtClean="0">
                <a:solidFill>
                  <a:srgbClr val="FF0000"/>
                </a:solidFill>
              </a:rPr>
              <a:t>Major:            469’</a:t>
            </a:r>
          </a:p>
          <a:p>
            <a:r>
              <a:rPr lang="en-US" sz="2200" dirty="0" smtClean="0"/>
              <a:t>Peaks</a:t>
            </a:r>
            <a:endParaRPr lang="en-US" sz="2400" dirty="0"/>
          </a:p>
          <a:p>
            <a:pPr lvl="1"/>
            <a:r>
              <a:rPr lang="en-US" sz="1900" dirty="0" smtClean="0"/>
              <a:t>Started Recording 2008</a:t>
            </a:r>
          </a:p>
          <a:p>
            <a:pPr lvl="1"/>
            <a:r>
              <a:rPr lang="en-US" sz="1900" dirty="0" smtClean="0"/>
              <a:t>9/16/2008: </a:t>
            </a:r>
            <a:r>
              <a:rPr lang="en-US" sz="1900" dirty="0" smtClean="0">
                <a:solidFill>
                  <a:srgbClr val="FF0000"/>
                </a:solidFill>
              </a:rPr>
              <a:t>472.21’</a:t>
            </a:r>
          </a:p>
          <a:p>
            <a:pPr lvl="1"/>
            <a:r>
              <a:rPr lang="en-US" sz="1900" dirty="0" smtClean="0"/>
              <a:t>3/11/2009: </a:t>
            </a:r>
            <a:r>
              <a:rPr lang="en-US" sz="1900" dirty="0" smtClean="0">
                <a:solidFill>
                  <a:srgbClr val="FF0000"/>
                </a:solidFill>
              </a:rPr>
              <a:t>470.23’</a:t>
            </a:r>
          </a:p>
          <a:p>
            <a:pPr lvl="1"/>
            <a:r>
              <a:rPr lang="en-US" sz="1900" dirty="0" smtClean="0"/>
              <a:t>4/19/2013</a:t>
            </a:r>
            <a:r>
              <a:rPr lang="en-US" sz="1900" dirty="0"/>
              <a:t>: </a:t>
            </a:r>
            <a:r>
              <a:rPr lang="en-US" sz="1900" dirty="0" smtClean="0">
                <a:solidFill>
                  <a:srgbClr val="FF0000"/>
                </a:solidFill>
              </a:rPr>
              <a:t>473.72’</a:t>
            </a:r>
          </a:p>
          <a:p>
            <a:pPr lvl="1"/>
            <a:r>
              <a:rPr lang="en-US" sz="1900" dirty="0" smtClean="0"/>
              <a:t>2/22/2018: </a:t>
            </a:r>
            <a:r>
              <a:rPr lang="en-US" sz="1900" dirty="0" smtClean="0">
                <a:solidFill>
                  <a:srgbClr val="FF0000"/>
                </a:solidFill>
              </a:rPr>
              <a:t>471.49’</a:t>
            </a:r>
          </a:p>
          <a:p>
            <a:pPr lvl="1"/>
            <a:endParaRPr lang="en-US" sz="1900" dirty="0"/>
          </a:p>
          <a:p>
            <a:pPr marL="457200" lvl="1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r>
              <a:rPr lang="en-US" sz="1200" dirty="0" smtClean="0"/>
              <a:t>Source</a:t>
            </a:r>
            <a:r>
              <a:rPr lang="en-US" sz="1200" dirty="0"/>
              <a:t>: </a:t>
            </a:r>
            <a:r>
              <a:rPr lang="en-US" sz="1200" dirty="0" smtClean="0"/>
              <a:t>NWS </a:t>
            </a:r>
            <a:r>
              <a:rPr lang="en-US" sz="1200" dirty="0"/>
              <a:t>Advanced Hydrologic Prediction Service</a:t>
            </a:r>
          </a:p>
          <a:p>
            <a:pPr marL="457200" lvl="1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548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039" y="1463759"/>
            <a:ext cx="2824848" cy="4351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Buyout Funding</a:t>
            </a:r>
          </a:p>
          <a:p>
            <a:pPr lvl="1"/>
            <a:r>
              <a:rPr lang="en-US" sz="1800" dirty="0"/>
              <a:t>F</a:t>
            </a:r>
            <a:r>
              <a:rPr lang="en-US" sz="1800" dirty="0" smtClean="0"/>
              <a:t>EMA – Mitigation Programs &amp; Public Assistance</a:t>
            </a:r>
          </a:p>
          <a:p>
            <a:pPr lvl="1"/>
            <a:r>
              <a:rPr lang="en-US" sz="1800" dirty="0" smtClean="0"/>
              <a:t>IDNR</a:t>
            </a:r>
          </a:p>
          <a:p>
            <a:pPr lvl="2"/>
            <a:r>
              <a:rPr lang="en-US" sz="1600" dirty="0" smtClean="0"/>
              <a:t>Provided funds for 5 structures in 2001</a:t>
            </a:r>
          </a:p>
          <a:p>
            <a:pPr lvl="1"/>
            <a:r>
              <a:rPr lang="en-US" sz="1800" dirty="0" smtClean="0"/>
              <a:t>Department of Commerce and Economic Opportunity (DCEO)</a:t>
            </a:r>
          </a:p>
          <a:p>
            <a:pPr lvl="1"/>
            <a:r>
              <a:rPr lang="en-US" sz="1800" dirty="0" smtClean="0"/>
              <a:t>City of Ottawa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9466"/>
            <a:ext cx="9144000" cy="913699"/>
          </a:xfrm>
        </p:spPr>
        <p:txBody>
          <a:bodyPr>
            <a:normAutofit/>
          </a:bodyPr>
          <a:lstStyle/>
          <a:p>
            <a:r>
              <a:rPr lang="en-US" dirty="0" smtClean="0"/>
              <a:t>Mitigation Buyout </a:t>
            </a:r>
            <a:r>
              <a:rPr lang="en-US" dirty="0" smtClean="0"/>
              <a:t>Funding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1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358063"/>
              </p:ext>
            </p:extLst>
          </p:nvPr>
        </p:nvGraphicFramePr>
        <p:xfrm>
          <a:off x="2394857" y="512582"/>
          <a:ext cx="6827249" cy="597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08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4A27"/>
      </a:accent1>
      <a:accent2>
        <a:srgbClr val="13294B"/>
      </a:accent2>
      <a:accent3>
        <a:srgbClr val="A5A5A5"/>
      </a:accent3>
      <a:accent4>
        <a:srgbClr val="70737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23199</TotalTime>
  <Words>3671</Words>
  <Application>Microsoft Office PowerPoint</Application>
  <PresentationFormat>On-screen Show (4:3)</PresentationFormat>
  <Paragraphs>871</Paragraphs>
  <Slides>54</Slides>
  <Notes>51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Arial Rounded MT Bold</vt:lpstr>
      <vt:lpstr>Calibri</vt:lpstr>
      <vt:lpstr>Courier New</vt:lpstr>
      <vt:lpstr>Franklin Gothic Demi</vt:lpstr>
      <vt:lpstr>Georgia</vt:lpstr>
      <vt:lpstr>Tahoma</vt:lpstr>
      <vt:lpstr>Office Theme</vt:lpstr>
      <vt:lpstr>PowerPoint Presentation</vt:lpstr>
      <vt:lpstr>Estimating the Economic Benefits of Mitigation: A Loss Avoidance Case Study for the City of Ottawa, Illinois</vt:lpstr>
      <vt:lpstr>Overview</vt:lpstr>
      <vt:lpstr>BCA versus Loss Avoidance</vt:lpstr>
      <vt:lpstr>Project Partners</vt:lpstr>
      <vt:lpstr>Topics</vt:lpstr>
      <vt:lpstr>PowerPoint Presentation</vt:lpstr>
      <vt:lpstr>Recent History of Flooding</vt:lpstr>
      <vt:lpstr>Mitigation Buyout Funding</vt:lpstr>
      <vt:lpstr>Topics</vt:lpstr>
      <vt:lpstr>Data for Analysis</vt:lpstr>
      <vt:lpstr>Structure Data Sources</vt:lpstr>
      <vt:lpstr>Building Inventory</vt:lpstr>
      <vt:lpstr>Building Inventory</vt:lpstr>
      <vt:lpstr>Flood Inundation Mapping for Observed Events (Depth Grids) </vt:lpstr>
      <vt:lpstr>Flood Inundation Mapping (Depth Grids)</vt:lpstr>
      <vt:lpstr>Topics</vt:lpstr>
      <vt:lpstr>Hazus Loss Estimation Tool</vt:lpstr>
      <vt:lpstr>Levels of analysis</vt:lpstr>
      <vt:lpstr>Input for Level 2+ Analysis</vt:lpstr>
      <vt:lpstr>Structure data for Hazus</vt:lpstr>
      <vt:lpstr>Structure Input Data for Hazus</vt:lpstr>
      <vt:lpstr>Structure Data for Hazus</vt:lpstr>
      <vt:lpstr>Hazus Analysis</vt:lpstr>
      <vt:lpstr>HAZUS Analysis - Depth-Damage Curves</vt:lpstr>
      <vt:lpstr>Analysis Output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25th, 1998</vt:lpstr>
      <vt:lpstr>September 20th, 2015</vt:lpstr>
      <vt:lpstr>Current Conditions</vt:lpstr>
      <vt:lpstr>Topics</vt:lpstr>
      <vt:lpstr>PowerPoint Presentation</vt:lpstr>
      <vt:lpstr>Central Elementary School</vt:lpstr>
      <vt:lpstr>Heritage Harbor</vt:lpstr>
      <vt:lpstr>Heritage Harbor</vt:lpstr>
      <vt:lpstr>Topics</vt:lpstr>
      <vt:lpstr>Observations and Limitations</vt:lpstr>
      <vt:lpstr>Thanks!</vt:lpstr>
    </vt:vector>
  </TitlesOfParts>
  <Company>ISWS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Sara N</dc:creator>
  <cp:lastModifiedBy>McConkey, Sally A</cp:lastModifiedBy>
  <cp:revision>511</cp:revision>
  <cp:lastPrinted>2016-12-01T19:19:14Z</cp:lastPrinted>
  <dcterms:created xsi:type="dcterms:W3CDTF">2016-09-09T18:54:24Z</dcterms:created>
  <dcterms:modified xsi:type="dcterms:W3CDTF">2018-10-18T15:45:43Z</dcterms:modified>
</cp:coreProperties>
</file>