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53"/>
  </p:notesMasterIdLst>
  <p:sldIdLst>
    <p:sldId id="290" r:id="rId3"/>
    <p:sldId id="292" r:id="rId4"/>
    <p:sldId id="286" r:id="rId5"/>
    <p:sldId id="296" r:id="rId6"/>
    <p:sldId id="258" r:id="rId7"/>
    <p:sldId id="287" r:id="rId8"/>
    <p:sldId id="403" r:id="rId9"/>
    <p:sldId id="282" r:id="rId10"/>
    <p:sldId id="267" r:id="rId11"/>
    <p:sldId id="370" r:id="rId12"/>
    <p:sldId id="263" r:id="rId13"/>
    <p:sldId id="405" r:id="rId14"/>
    <p:sldId id="289" r:id="rId15"/>
    <p:sldId id="384" r:id="rId16"/>
    <p:sldId id="327" r:id="rId17"/>
    <p:sldId id="409" r:id="rId18"/>
    <p:sldId id="410" r:id="rId19"/>
    <p:sldId id="411" r:id="rId20"/>
    <p:sldId id="385" r:id="rId21"/>
    <p:sldId id="363" r:id="rId22"/>
    <p:sldId id="360" r:id="rId23"/>
    <p:sldId id="406" r:id="rId24"/>
    <p:sldId id="281" r:id="rId25"/>
    <p:sldId id="396" r:id="rId26"/>
    <p:sldId id="407" r:id="rId27"/>
    <p:sldId id="387" r:id="rId28"/>
    <p:sldId id="386" r:id="rId29"/>
    <p:sldId id="349" r:id="rId30"/>
    <p:sldId id="355" r:id="rId31"/>
    <p:sldId id="357" r:id="rId32"/>
    <p:sldId id="279" r:id="rId33"/>
    <p:sldId id="397" r:id="rId34"/>
    <p:sldId id="348" r:id="rId35"/>
    <p:sldId id="399" r:id="rId36"/>
    <p:sldId id="400" r:id="rId37"/>
    <p:sldId id="278" r:id="rId38"/>
    <p:sldId id="354" r:id="rId39"/>
    <p:sldId id="356" r:id="rId40"/>
    <p:sldId id="275" r:id="rId41"/>
    <p:sldId id="288" r:id="rId42"/>
    <p:sldId id="260" r:id="rId43"/>
    <p:sldId id="264" r:id="rId44"/>
    <p:sldId id="265" r:id="rId45"/>
    <p:sldId id="299" r:id="rId46"/>
    <p:sldId id="304" r:id="rId47"/>
    <p:sldId id="306" r:id="rId48"/>
    <p:sldId id="305" r:id="rId49"/>
    <p:sldId id="308" r:id="rId50"/>
    <p:sldId id="404" r:id="rId51"/>
    <p:sldId id="40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54" autoAdjust="0"/>
  </p:normalViewPr>
  <p:slideViewPr>
    <p:cSldViewPr>
      <p:cViewPr varScale="1">
        <p:scale>
          <a:sx n="79" d="100"/>
          <a:sy n="79" d="100"/>
        </p:scale>
        <p:origin x="1570"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1BE6A-8520-4055-A76E-8B2CCFE62C69}" type="datetimeFigureOut">
              <a:rPr lang="en-US" smtClean="0"/>
              <a:t>10/22/2018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B80857-034B-4F3D-9532-3D7B1E0E7D8C}" type="slidenum">
              <a:rPr lang="en-US" smtClean="0"/>
              <a:t>‹#›</a:t>
            </a:fld>
            <a:endParaRPr lang="en-US" dirty="0"/>
          </a:p>
        </p:txBody>
      </p:sp>
    </p:spTree>
    <p:extLst>
      <p:ext uri="{BB962C8B-B14F-4D97-AF65-F5344CB8AC3E}">
        <p14:creationId xmlns:p14="http://schemas.microsoft.com/office/powerpoint/2010/main" val="762958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Josh Spies and I am Associate Director of Conservation for The Nature Conservancy in Iowa.  I’m going to talk a little bit about Iowa’s most wild and diverse landscape what we call the Land of the Swamp White Oak.</a:t>
            </a:r>
          </a:p>
        </p:txBody>
      </p:sp>
      <p:sp>
        <p:nvSpPr>
          <p:cNvPr id="4" name="Slide Number Placeholder 3"/>
          <p:cNvSpPr>
            <a:spLocks noGrp="1"/>
          </p:cNvSpPr>
          <p:nvPr>
            <p:ph type="sldNum" sz="quarter" idx="10"/>
          </p:nvPr>
        </p:nvSpPr>
        <p:spPr/>
        <p:txBody>
          <a:bodyPr/>
          <a:lstStyle/>
          <a:p>
            <a:fld id="{47ADBFBD-0561-3442-A1A3-52AAC743A0EE}" type="slidenum">
              <a:rPr lang="en-US" smtClean="0"/>
              <a:t>1</a:t>
            </a:fld>
            <a:endParaRPr lang="en-US" dirty="0"/>
          </a:p>
        </p:txBody>
      </p:sp>
    </p:spTree>
    <p:extLst>
      <p:ext uri="{BB962C8B-B14F-4D97-AF65-F5344CB8AC3E}">
        <p14:creationId xmlns:p14="http://schemas.microsoft.com/office/powerpoint/2010/main" val="399122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sort of gradient of the canopy cover in this area along with an abundance of sandy soils, and the ridge and swale topography found in the floodplain creates conditions suitable for more than 550 plant species.</a:t>
            </a:r>
          </a:p>
        </p:txBody>
      </p:sp>
      <p:sp>
        <p:nvSpPr>
          <p:cNvPr id="4" name="Slide Number Placeholder 3"/>
          <p:cNvSpPr>
            <a:spLocks noGrp="1"/>
          </p:cNvSpPr>
          <p:nvPr>
            <p:ph type="sldNum" sz="quarter" idx="10"/>
          </p:nvPr>
        </p:nvSpPr>
        <p:spPr/>
        <p:txBody>
          <a:bodyPr/>
          <a:lstStyle/>
          <a:p>
            <a:fld id="{F7B80857-034B-4F3D-9532-3D7B1E0E7D8C}" type="slidenum">
              <a:rPr lang="en-US" smtClean="0"/>
              <a:t>10</a:t>
            </a:fld>
            <a:endParaRPr lang="en-US" dirty="0"/>
          </a:p>
        </p:txBody>
      </p:sp>
    </p:spTree>
    <p:extLst>
      <p:ext uri="{BB962C8B-B14F-4D97-AF65-F5344CB8AC3E}">
        <p14:creationId xmlns:p14="http://schemas.microsoft.com/office/powerpoint/2010/main" val="178338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couple of specific examples, shade tolerant “woodland species” like this trout lily find their savanna niche on the north side of the large open grown oaks, and within the snowberry, haw and crabapple thickets.</a:t>
            </a:r>
            <a:endParaRPr lang="en-US" dirty="0"/>
          </a:p>
        </p:txBody>
      </p:sp>
      <p:sp>
        <p:nvSpPr>
          <p:cNvPr id="4" name="Slide Number Placeholder 3"/>
          <p:cNvSpPr>
            <a:spLocks noGrp="1"/>
          </p:cNvSpPr>
          <p:nvPr>
            <p:ph type="sldNum" sz="quarter" idx="10"/>
          </p:nvPr>
        </p:nvSpPr>
        <p:spPr/>
        <p:txBody>
          <a:bodyPr/>
          <a:lstStyle/>
          <a:p>
            <a:fld id="{F7B80857-034B-4F3D-9532-3D7B1E0E7D8C}" type="slidenum">
              <a:rPr lang="en-US" smtClean="0"/>
              <a:t>11</a:t>
            </a:fld>
            <a:endParaRPr lang="en-US" dirty="0"/>
          </a:p>
        </p:txBody>
      </p:sp>
    </p:spTree>
    <p:extLst>
      <p:ext uri="{BB962C8B-B14F-4D97-AF65-F5344CB8AC3E}">
        <p14:creationId xmlns:p14="http://schemas.microsoft.com/office/powerpoint/2010/main" val="323899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down the trail, you may come to a sand prairie opening dotted with prickly pear cactus.</a:t>
            </a:r>
          </a:p>
        </p:txBody>
      </p:sp>
      <p:sp>
        <p:nvSpPr>
          <p:cNvPr id="4" name="Slide Number Placeholder 3"/>
          <p:cNvSpPr>
            <a:spLocks noGrp="1"/>
          </p:cNvSpPr>
          <p:nvPr>
            <p:ph type="sldNum" sz="quarter" idx="10"/>
          </p:nvPr>
        </p:nvSpPr>
        <p:spPr/>
        <p:txBody>
          <a:bodyPr/>
          <a:lstStyle/>
          <a:p>
            <a:fld id="{F7B80857-034B-4F3D-9532-3D7B1E0E7D8C}" type="slidenum">
              <a:rPr lang="en-US" smtClean="0"/>
              <a:t>12</a:t>
            </a:fld>
            <a:endParaRPr lang="en-US" dirty="0"/>
          </a:p>
        </p:txBody>
      </p:sp>
    </p:spTree>
    <p:extLst>
      <p:ext uri="{BB962C8B-B14F-4D97-AF65-F5344CB8AC3E}">
        <p14:creationId xmlns:p14="http://schemas.microsoft.com/office/powerpoint/2010/main" val="4185246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do our prairie and savanna reconstructions in this area, we use moderately diverse mixes featuring a strong cool season species like sedges and virginia wild rye with a heavy forb component so that we can compete with invasive species like reed canary grass.</a:t>
            </a:r>
          </a:p>
        </p:txBody>
      </p:sp>
      <p:sp>
        <p:nvSpPr>
          <p:cNvPr id="4" name="Slide Number Placeholder 3"/>
          <p:cNvSpPr>
            <a:spLocks noGrp="1"/>
          </p:cNvSpPr>
          <p:nvPr>
            <p:ph type="sldNum" sz="quarter" idx="10"/>
          </p:nvPr>
        </p:nvSpPr>
        <p:spPr/>
        <p:txBody>
          <a:bodyPr/>
          <a:lstStyle/>
          <a:p>
            <a:fld id="{F7B80857-034B-4F3D-9532-3D7B1E0E7D8C}" type="slidenum">
              <a:rPr lang="en-US" smtClean="0"/>
              <a:t>13</a:t>
            </a:fld>
            <a:endParaRPr lang="en-US" dirty="0"/>
          </a:p>
        </p:txBody>
      </p:sp>
    </p:spTree>
    <p:extLst>
      <p:ext uri="{BB962C8B-B14F-4D97-AF65-F5344CB8AC3E}">
        <p14:creationId xmlns:p14="http://schemas.microsoft.com/office/powerpoint/2010/main" val="9080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of the Swamp White Oak Preserve is also home to one of the best remaining examples of a channel fen.</a:t>
            </a:r>
          </a:p>
        </p:txBody>
      </p:sp>
      <p:sp>
        <p:nvSpPr>
          <p:cNvPr id="4" name="Slide Number Placeholder 3"/>
          <p:cNvSpPr>
            <a:spLocks noGrp="1"/>
          </p:cNvSpPr>
          <p:nvPr>
            <p:ph type="sldNum" sz="quarter" idx="10"/>
          </p:nvPr>
        </p:nvSpPr>
        <p:spPr/>
        <p:txBody>
          <a:bodyPr/>
          <a:lstStyle/>
          <a:p>
            <a:fld id="{F7B80857-034B-4F3D-9532-3D7B1E0E7D8C}" type="slidenum">
              <a:rPr lang="en-US" smtClean="0"/>
              <a:t>14</a:t>
            </a:fld>
            <a:endParaRPr lang="en-US" dirty="0"/>
          </a:p>
        </p:txBody>
      </p:sp>
    </p:spTree>
    <p:extLst>
      <p:ext uri="{BB962C8B-B14F-4D97-AF65-F5344CB8AC3E}">
        <p14:creationId xmlns:p14="http://schemas.microsoft.com/office/powerpoint/2010/main" val="12689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fen is a unique type of wetland that is formed when groundwater flow hits clay or another impermeable layer below and seeps out saturating the soil and creating peat or muck soils.  Our channel fens are located in abandoned channels of the Cedar River as the river has migrated many times creating a relatively wide floodplain.  The partially decomposed plant material creating a floating mat of vegetation above the saturated muck below.</a:t>
            </a:r>
          </a:p>
        </p:txBody>
      </p:sp>
      <p:sp>
        <p:nvSpPr>
          <p:cNvPr id="4" name="Slide Number Placeholder 3"/>
          <p:cNvSpPr>
            <a:spLocks noGrp="1"/>
          </p:cNvSpPr>
          <p:nvPr>
            <p:ph type="sldNum" sz="quarter" idx="10"/>
          </p:nvPr>
        </p:nvSpPr>
        <p:spPr/>
        <p:txBody>
          <a:bodyPr/>
          <a:lstStyle/>
          <a:p>
            <a:fld id="{F7B80857-034B-4F3D-9532-3D7B1E0E7D8C}" type="slidenum">
              <a:rPr lang="en-US" smtClean="0"/>
              <a:t>15</a:t>
            </a:fld>
            <a:endParaRPr lang="en-US" dirty="0"/>
          </a:p>
        </p:txBody>
      </p:sp>
    </p:spTree>
    <p:extLst>
      <p:ext uri="{BB962C8B-B14F-4D97-AF65-F5344CB8AC3E}">
        <p14:creationId xmlns:p14="http://schemas.microsoft.com/office/powerpoint/2010/main" val="644161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aerial photo and you can sort of make out the abandoned channel and oxbow shape.</a:t>
            </a:r>
          </a:p>
        </p:txBody>
      </p:sp>
      <p:sp>
        <p:nvSpPr>
          <p:cNvPr id="4" name="Slide Number Placeholder 3"/>
          <p:cNvSpPr>
            <a:spLocks noGrp="1"/>
          </p:cNvSpPr>
          <p:nvPr>
            <p:ph type="sldNum" sz="quarter" idx="10"/>
          </p:nvPr>
        </p:nvSpPr>
        <p:spPr/>
        <p:txBody>
          <a:bodyPr/>
          <a:lstStyle/>
          <a:p>
            <a:fld id="{F7B80857-034B-4F3D-9532-3D7B1E0E7D8C}" type="slidenum">
              <a:rPr lang="en-US" smtClean="0"/>
              <a:t>16</a:t>
            </a:fld>
            <a:endParaRPr lang="en-US" dirty="0"/>
          </a:p>
        </p:txBody>
      </p:sp>
    </p:spTree>
    <p:extLst>
      <p:ext uri="{BB962C8B-B14F-4D97-AF65-F5344CB8AC3E}">
        <p14:creationId xmlns:p14="http://schemas.microsoft.com/office/powerpoint/2010/main" val="410563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of these features along the western edge of the floodplain</a:t>
            </a:r>
          </a:p>
        </p:txBody>
      </p:sp>
      <p:sp>
        <p:nvSpPr>
          <p:cNvPr id="4" name="Slide Number Placeholder 3"/>
          <p:cNvSpPr>
            <a:spLocks noGrp="1"/>
          </p:cNvSpPr>
          <p:nvPr>
            <p:ph type="sldNum" sz="quarter" idx="10"/>
          </p:nvPr>
        </p:nvSpPr>
        <p:spPr/>
        <p:txBody>
          <a:bodyPr/>
          <a:lstStyle/>
          <a:p>
            <a:fld id="{F7B80857-034B-4F3D-9532-3D7B1E0E7D8C}" type="slidenum">
              <a:rPr lang="en-US" smtClean="0"/>
              <a:t>17</a:t>
            </a:fld>
            <a:endParaRPr lang="en-US" dirty="0"/>
          </a:p>
        </p:txBody>
      </p:sp>
    </p:spTree>
    <p:extLst>
      <p:ext uri="{BB962C8B-B14F-4D97-AF65-F5344CB8AC3E}">
        <p14:creationId xmlns:p14="http://schemas.microsoft.com/office/powerpoint/2010/main" val="3167122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here is partly owned by the Iowa  DNR and managed as a wildlife area and part of the fen is actually owned by a company that has been mining peat from the site for decades.</a:t>
            </a:r>
          </a:p>
        </p:txBody>
      </p:sp>
      <p:sp>
        <p:nvSpPr>
          <p:cNvPr id="4" name="Slide Number Placeholder 3"/>
          <p:cNvSpPr>
            <a:spLocks noGrp="1"/>
          </p:cNvSpPr>
          <p:nvPr>
            <p:ph type="sldNum" sz="quarter" idx="10"/>
          </p:nvPr>
        </p:nvSpPr>
        <p:spPr/>
        <p:txBody>
          <a:bodyPr/>
          <a:lstStyle/>
          <a:p>
            <a:fld id="{F7B80857-034B-4F3D-9532-3D7B1E0E7D8C}" type="slidenum">
              <a:rPr lang="en-US" smtClean="0"/>
              <a:t>18</a:t>
            </a:fld>
            <a:endParaRPr lang="en-US" dirty="0"/>
          </a:p>
        </p:txBody>
      </p:sp>
    </p:spTree>
    <p:extLst>
      <p:ext uri="{BB962C8B-B14F-4D97-AF65-F5344CB8AC3E}">
        <p14:creationId xmlns:p14="http://schemas.microsoft.com/office/powerpoint/2010/main" val="2692127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these channel fens the floodplain here contains a variety of alluvial wetlands and streams.  Some hold water for long periods of time, others not so much.</a:t>
            </a:r>
          </a:p>
        </p:txBody>
      </p:sp>
      <p:sp>
        <p:nvSpPr>
          <p:cNvPr id="4" name="Slide Number Placeholder 3"/>
          <p:cNvSpPr>
            <a:spLocks noGrp="1"/>
          </p:cNvSpPr>
          <p:nvPr>
            <p:ph type="sldNum" sz="quarter" idx="10"/>
          </p:nvPr>
        </p:nvSpPr>
        <p:spPr/>
        <p:txBody>
          <a:bodyPr/>
          <a:lstStyle/>
          <a:p>
            <a:fld id="{F7B80857-034B-4F3D-9532-3D7B1E0E7D8C}" type="slidenum">
              <a:rPr lang="en-US" smtClean="0"/>
              <a:t>19</a:t>
            </a:fld>
            <a:endParaRPr lang="en-US" dirty="0"/>
          </a:p>
        </p:txBody>
      </p:sp>
    </p:spTree>
    <p:extLst>
      <p:ext uri="{BB962C8B-B14F-4D97-AF65-F5344CB8AC3E}">
        <p14:creationId xmlns:p14="http://schemas.microsoft.com/office/powerpoint/2010/main" val="311609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background about the Nature Conservancy, we are the world’s largest non-government conservation organization.  We protect land and water for people and nature.  We own and manage over 2 million acres of nature preserves in the US.  We use a science-based, collaborative approach to help solve the world’s most complex conservation challenges.  Here in Iowa that would include disappearing grasslands, poor water quality, unsustainable soil loss, and unnatural flooding.</a:t>
            </a:r>
          </a:p>
        </p:txBody>
      </p:sp>
      <p:sp>
        <p:nvSpPr>
          <p:cNvPr id="4" name="Slide Number Placeholder 3"/>
          <p:cNvSpPr>
            <a:spLocks noGrp="1"/>
          </p:cNvSpPr>
          <p:nvPr>
            <p:ph type="sldNum" sz="quarter" idx="10"/>
          </p:nvPr>
        </p:nvSpPr>
        <p:spPr/>
        <p:txBody>
          <a:bodyPr/>
          <a:lstStyle/>
          <a:p>
            <a:fld id="{47ADBFBD-0561-3442-A1A3-52AAC743A0EE}" type="slidenum">
              <a:rPr lang="en-US" smtClean="0"/>
              <a:t>2</a:t>
            </a:fld>
            <a:endParaRPr lang="en-US" dirty="0"/>
          </a:p>
        </p:txBody>
      </p:sp>
    </p:spTree>
    <p:extLst>
      <p:ext uri="{BB962C8B-B14F-4D97-AF65-F5344CB8AC3E}">
        <p14:creationId xmlns:p14="http://schemas.microsoft.com/office/powerpoint/2010/main" val="189271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alluvial streams found here are true tributaries of the Cedar River originating outside of the floodplain, others like Pike Creek are actually just side channels of the Cedar River.</a:t>
            </a:r>
          </a:p>
        </p:txBody>
      </p:sp>
      <p:sp>
        <p:nvSpPr>
          <p:cNvPr id="4" name="Slide Number Placeholder 3"/>
          <p:cNvSpPr>
            <a:spLocks noGrp="1"/>
          </p:cNvSpPr>
          <p:nvPr>
            <p:ph type="sldNum" sz="quarter" idx="10"/>
          </p:nvPr>
        </p:nvSpPr>
        <p:spPr/>
        <p:txBody>
          <a:bodyPr/>
          <a:lstStyle/>
          <a:p>
            <a:fld id="{F7B80857-034B-4F3D-9532-3D7B1E0E7D8C}" type="slidenum">
              <a:rPr lang="en-US" smtClean="0"/>
              <a:t>20</a:t>
            </a:fld>
            <a:endParaRPr lang="en-US" dirty="0"/>
          </a:p>
        </p:txBody>
      </p:sp>
    </p:spTree>
    <p:extLst>
      <p:ext uri="{BB962C8B-B14F-4D97-AF65-F5344CB8AC3E}">
        <p14:creationId xmlns:p14="http://schemas.microsoft.com/office/powerpoint/2010/main" val="88128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mosaic of habitat found here creates a home for a variety of wildlife species including many threatened and endangered species.  Ranging from the most charismatic species like these river otter.</a:t>
            </a:r>
          </a:p>
        </p:txBody>
      </p:sp>
      <p:sp>
        <p:nvSpPr>
          <p:cNvPr id="4" name="Slide Number Placeholder 3"/>
          <p:cNvSpPr>
            <a:spLocks noGrp="1"/>
          </p:cNvSpPr>
          <p:nvPr>
            <p:ph type="sldNum" sz="quarter" idx="10"/>
          </p:nvPr>
        </p:nvSpPr>
        <p:spPr/>
        <p:txBody>
          <a:bodyPr/>
          <a:lstStyle/>
          <a:p>
            <a:fld id="{F7B80857-034B-4F3D-9532-3D7B1E0E7D8C}" type="slidenum">
              <a:rPr lang="en-US" smtClean="0"/>
              <a:t>21</a:t>
            </a:fld>
            <a:endParaRPr lang="en-US" dirty="0"/>
          </a:p>
        </p:txBody>
      </p:sp>
    </p:spTree>
    <p:extLst>
      <p:ext uri="{BB962C8B-B14F-4D97-AF65-F5344CB8AC3E}">
        <p14:creationId xmlns:p14="http://schemas.microsoft.com/office/powerpoint/2010/main" val="33398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beautiful prothonotary warbler, wildlife watching opportunities are everywhere in the Land of the Swamp White Oak.</a:t>
            </a:r>
          </a:p>
        </p:txBody>
      </p:sp>
      <p:sp>
        <p:nvSpPr>
          <p:cNvPr id="4" name="Slide Number Placeholder 3"/>
          <p:cNvSpPr>
            <a:spLocks noGrp="1"/>
          </p:cNvSpPr>
          <p:nvPr>
            <p:ph type="sldNum" sz="quarter" idx="10"/>
          </p:nvPr>
        </p:nvSpPr>
        <p:spPr/>
        <p:txBody>
          <a:bodyPr/>
          <a:lstStyle/>
          <a:p>
            <a:fld id="{F7B80857-034B-4F3D-9532-3D7B1E0E7D8C}" type="slidenum">
              <a:rPr lang="en-US" smtClean="0"/>
              <a:t>22</a:t>
            </a:fld>
            <a:endParaRPr lang="en-US" dirty="0"/>
          </a:p>
        </p:txBody>
      </p:sp>
    </p:spTree>
    <p:extLst>
      <p:ext uri="{BB962C8B-B14F-4D97-AF65-F5344CB8AC3E}">
        <p14:creationId xmlns:p14="http://schemas.microsoft.com/office/powerpoint/2010/main" val="3952261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region is a hotspot for pollinators.  You’ve all heard about the monarchs and the important work that’s being done to save that species, but many pollinators face similar issues because they are often obligate to a particular host plant.  Here is a Baltimore checkerspot, nectaring on great purple angelica.</a:t>
            </a:r>
          </a:p>
        </p:txBody>
      </p:sp>
      <p:sp>
        <p:nvSpPr>
          <p:cNvPr id="4" name="Slide Number Placeholder 3"/>
          <p:cNvSpPr>
            <a:spLocks noGrp="1"/>
          </p:cNvSpPr>
          <p:nvPr>
            <p:ph type="sldNum" sz="quarter" idx="10"/>
          </p:nvPr>
        </p:nvSpPr>
        <p:spPr/>
        <p:txBody>
          <a:bodyPr/>
          <a:lstStyle/>
          <a:p>
            <a:fld id="{F7B80857-034B-4F3D-9532-3D7B1E0E7D8C}" type="slidenum">
              <a:rPr lang="en-US" smtClean="0"/>
              <a:t>23</a:t>
            </a:fld>
            <a:endParaRPr lang="en-US" dirty="0"/>
          </a:p>
        </p:txBody>
      </p:sp>
    </p:spTree>
    <p:extLst>
      <p:ext uri="{BB962C8B-B14F-4D97-AF65-F5344CB8AC3E}">
        <p14:creationId xmlns:p14="http://schemas.microsoft.com/office/powerpoint/2010/main" val="113593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backwaters are home to a variety of rare fish such as this grass pickerel…</a:t>
            </a:r>
          </a:p>
          <a:p>
            <a:endParaRPr lang="en-US" dirty="0"/>
          </a:p>
        </p:txBody>
      </p:sp>
      <p:sp>
        <p:nvSpPr>
          <p:cNvPr id="4" name="Slide Number Placeholder 3"/>
          <p:cNvSpPr>
            <a:spLocks noGrp="1"/>
          </p:cNvSpPr>
          <p:nvPr>
            <p:ph type="sldNum" sz="quarter" idx="10"/>
          </p:nvPr>
        </p:nvSpPr>
        <p:spPr/>
        <p:txBody>
          <a:bodyPr/>
          <a:lstStyle/>
          <a:p>
            <a:fld id="{F7B80857-034B-4F3D-9532-3D7B1E0E7D8C}" type="slidenum">
              <a:rPr lang="en-US" smtClean="0"/>
              <a:t>24</a:t>
            </a:fld>
            <a:endParaRPr lang="en-US" dirty="0"/>
          </a:p>
        </p:txBody>
      </p:sp>
    </p:spTree>
    <p:extLst>
      <p:ext uri="{BB962C8B-B14F-4D97-AF65-F5344CB8AC3E}">
        <p14:creationId xmlns:p14="http://schemas.microsoft.com/office/powerpoint/2010/main" val="2815509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pirate perch with it’s wonderful blue and purple coloration</a:t>
            </a:r>
          </a:p>
        </p:txBody>
      </p:sp>
      <p:sp>
        <p:nvSpPr>
          <p:cNvPr id="4" name="Slide Number Placeholder 3"/>
          <p:cNvSpPr>
            <a:spLocks noGrp="1"/>
          </p:cNvSpPr>
          <p:nvPr>
            <p:ph type="sldNum" sz="quarter" idx="10"/>
          </p:nvPr>
        </p:nvSpPr>
        <p:spPr/>
        <p:txBody>
          <a:bodyPr/>
          <a:lstStyle/>
          <a:p>
            <a:fld id="{F7B80857-034B-4F3D-9532-3D7B1E0E7D8C}" type="slidenum">
              <a:rPr lang="en-US" smtClean="0"/>
              <a:t>25</a:t>
            </a:fld>
            <a:endParaRPr lang="en-US" dirty="0"/>
          </a:p>
        </p:txBody>
      </p:sp>
    </p:spTree>
    <p:extLst>
      <p:ext uri="{BB962C8B-B14F-4D97-AF65-F5344CB8AC3E}">
        <p14:creationId xmlns:p14="http://schemas.microsoft.com/office/powerpoint/2010/main" val="189952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is home to more than 40 species of mussels including over a dozen threatened and endangered.</a:t>
            </a:r>
          </a:p>
        </p:txBody>
      </p:sp>
      <p:sp>
        <p:nvSpPr>
          <p:cNvPr id="4" name="Slide Number Placeholder 3"/>
          <p:cNvSpPr>
            <a:spLocks noGrp="1"/>
          </p:cNvSpPr>
          <p:nvPr>
            <p:ph type="sldNum" sz="quarter" idx="10"/>
          </p:nvPr>
        </p:nvSpPr>
        <p:spPr/>
        <p:txBody>
          <a:bodyPr/>
          <a:lstStyle/>
          <a:p>
            <a:fld id="{F7B80857-034B-4F3D-9532-3D7B1E0E7D8C}" type="slidenum">
              <a:rPr lang="en-US" smtClean="0"/>
              <a:t>26</a:t>
            </a:fld>
            <a:endParaRPr lang="en-US" dirty="0"/>
          </a:p>
        </p:txBody>
      </p:sp>
    </p:spTree>
    <p:extLst>
      <p:ext uri="{BB962C8B-B14F-4D97-AF65-F5344CB8AC3E}">
        <p14:creationId xmlns:p14="http://schemas.microsoft.com/office/powerpoint/2010/main" val="2492088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of the Swamp White Oak is especially important for Amphibians and Reptiles.  In 2007, the Iowa DNR designated this area as the very first Amphibian and Reptile Conservation Area in the country!  A few more have been designated in other states since then, but this area is home to more than 50 species of amphibians and reptiles which is more than 80% of Iowa species.</a:t>
            </a:r>
          </a:p>
        </p:txBody>
      </p:sp>
      <p:sp>
        <p:nvSpPr>
          <p:cNvPr id="4" name="Slide Number Placeholder 3"/>
          <p:cNvSpPr>
            <a:spLocks noGrp="1"/>
          </p:cNvSpPr>
          <p:nvPr>
            <p:ph type="sldNum" sz="quarter" idx="10"/>
          </p:nvPr>
        </p:nvSpPr>
        <p:spPr/>
        <p:txBody>
          <a:bodyPr/>
          <a:lstStyle/>
          <a:p>
            <a:fld id="{F7B80857-034B-4F3D-9532-3D7B1E0E7D8C}" type="slidenum">
              <a:rPr lang="en-US" smtClean="0"/>
              <a:t>27</a:t>
            </a:fld>
            <a:endParaRPr lang="en-US" dirty="0"/>
          </a:p>
        </p:txBody>
      </p:sp>
    </p:spTree>
    <p:extLst>
      <p:ext uri="{BB962C8B-B14F-4D97-AF65-F5344CB8AC3E}">
        <p14:creationId xmlns:p14="http://schemas.microsoft.com/office/powerpoint/2010/main" val="829194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pretend we’re all having fun outside for a moment and take a closer look at a few.  Let’s start with Iowa’s smallest frog, the chorus frog at just a hair over 1 inch.</a:t>
            </a:r>
          </a:p>
        </p:txBody>
      </p:sp>
      <p:sp>
        <p:nvSpPr>
          <p:cNvPr id="4" name="Slide Number Placeholder 3"/>
          <p:cNvSpPr>
            <a:spLocks noGrp="1"/>
          </p:cNvSpPr>
          <p:nvPr>
            <p:ph type="sldNum" sz="quarter" idx="10"/>
          </p:nvPr>
        </p:nvSpPr>
        <p:spPr/>
        <p:txBody>
          <a:bodyPr/>
          <a:lstStyle/>
          <a:p>
            <a:fld id="{F7B80857-034B-4F3D-9532-3D7B1E0E7D8C}" type="slidenum">
              <a:rPr lang="en-US" smtClean="0"/>
              <a:t>28</a:t>
            </a:fld>
            <a:endParaRPr lang="en-US" dirty="0"/>
          </a:p>
        </p:txBody>
      </p:sp>
    </p:spTree>
    <p:extLst>
      <p:ext uri="{BB962C8B-B14F-4D97-AF65-F5344CB8AC3E}">
        <p14:creationId xmlns:p14="http://schemas.microsoft.com/office/powerpoint/2010/main" val="3700914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Gray tree frogs can turn from this bright green color to a gray in a couple seconds.</a:t>
            </a:r>
          </a:p>
        </p:txBody>
      </p:sp>
      <p:sp>
        <p:nvSpPr>
          <p:cNvPr id="4" name="Slide Number Placeholder 3"/>
          <p:cNvSpPr>
            <a:spLocks noGrp="1"/>
          </p:cNvSpPr>
          <p:nvPr>
            <p:ph type="sldNum" sz="quarter" idx="10"/>
          </p:nvPr>
        </p:nvSpPr>
        <p:spPr/>
        <p:txBody>
          <a:bodyPr/>
          <a:lstStyle/>
          <a:p>
            <a:fld id="{F7B80857-034B-4F3D-9532-3D7B1E0E7D8C}" type="slidenum">
              <a:rPr lang="en-US" smtClean="0"/>
              <a:t>29</a:t>
            </a:fld>
            <a:endParaRPr lang="en-US" dirty="0"/>
          </a:p>
        </p:txBody>
      </p:sp>
    </p:spTree>
    <p:extLst>
      <p:ext uri="{BB962C8B-B14F-4D97-AF65-F5344CB8AC3E}">
        <p14:creationId xmlns:p14="http://schemas.microsoft.com/office/powerpoint/2010/main" val="281476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map of our project areas in Iowa.  As you can see, we work with partners in many places in Iowa to protect land and water in a variety of ways, but there are only 2 places in Iowa where we are currently protecting land to permanently own and manage as a nature preserve.  One of those is our Broken Kettle Grasslands which is Iowa’s largest remnant prairie located out in the Loess Hills of western Iowa.  The other is the Land of the Swamp White Oak located here in southeast Iowa at the confluences of 3 large rivers, the Cedar, the Iowa, and the Mississippi.</a:t>
            </a:r>
          </a:p>
        </p:txBody>
      </p:sp>
      <p:sp>
        <p:nvSpPr>
          <p:cNvPr id="4" name="Slide Number Placeholder 3"/>
          <p:cNvSpPr>
            <a:spLocks noGrp="1"/>
          </p:cNvSpPr>
          <p:nvPr>
            <p:ph type="sldNum" sz="quarter" idx="10"/>
          </p:nvPr>
        </p:nvSpPr>
        <p:spPr/>
        <p:txBody>
          <a:bodyPr/>
          <a:lstStyle/>
          <a:p>
            <a:fld id="{F7B80857-034B-4F3D-9532-3D7B1E0E7D8C}" type="slidenum">
              <a:rPr lang="en-US" smtClean="0"/>
              <a:t>3</a:t>
            </a:fld>
            <a:endParaRPr lang="en-US" dirty="0"/>
          </a:p>
        </p:txBody>
      </p:sp>
    </p:spTree>
    <p:extLst>
      <p:ext uri="{BB962C8B-B14F-4D97-AF65-F5344CB8AC3E}">
        <p14:creationId xmlns:p14="http://schemas.microsoft.com/office/powerpoint/2010/main" val="18652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Smallmouth salamanders require ephemeral wetlands to breed along these floodplain corridors.  They are medium sized salamanders about 5 inches long.</a:t>
            </a:r>
          </a:p>
        </p:txBody>
      </p:sp>
      <p:sp>
        <p:nvSpPr>
          <p:cNvPr id="4" name="Slide Number Placeholder 3"/>
          <p:cNvSpPr>
            <a:spLocks noGrp="1"/>
          </p:cNvSpPr>
          <p:nvPr>
            <p:ph type="sldNum" sz="quarter" idx="10"/>
          </p:nvPr>
        </p:nvSpPr>
        <p:spPr/>
        <p:txBody>
          <a:bodyPr/>
          <a:lstStyle/>
          <a:p>
            <a:fld id="{F7B80857-034B-4F3D-9532-3D7B1E0E7D8C}" type="slidenum">
              <a:rPr lang="en-US" smtClean="0"/>
              <a:t>30</a:t>
            </a:fld>
            <a:endParaRPr lang="en-US" dirty="0"/>
          </a:p>
        </p:txBody>
      </p:sp>
    </p:spTree>
    <p:extLst>
      <p:ext uri="{BB962C8B-B14F-4D97-AF65-F5344CB8AC3E}">
        <p14:creationId xmlns:p14="http://schemas.microsoft.com/office/powerpoint/2010/main" val="3223103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newt is slightly smaller usually about 4 inches.  This critter has a complex life cycle containing both terrestrial and aquatic forms.  Like many of the species I’m showing today they are protected and it is illegal to handle them and they are toxic as well.</a:t>
            </a:r>
          </a:p>
        </p:txBody>
      </p:sp>
      <p:sp>
        <p:nvSpPr>
          <p:cNvPr id="4" name="Slide Number Placeholder 3"/>
          <p:cNvSpPr>
            <a:spLocks noGrp="1"/>
          </p:cNvSpPr>
          <p:nvPr>
            <p:ph type="sldNum" sz="quarter" idx="10"/>
          </p:nvPr>
        </p:nvSpPr>
        <p:spPr/>
        <p:txBody>
          <a:bodyPr/>
          <a:lstStyle/>
          <a:p>
            <a:fld id="{F7B80857-034B-4F3D-9532-3D7B1E0E7D8C}" type="slidenum">
              <a:rPr lang="en-US" smtClean="0"/>
              <a:t>31</a:t>
            </a:fld>
            <a:endParaRPr lang="en-US" dirty="0"/>
          </a:p>
        </p:txBody>
      </p:sp>
    </p:spTree>
    <p:extLst>
      <p:ext uri="{BB962C8B-B14F-4D97-AF65-F5344CB8AC3E}">
        <p14:creationId xmlns:p14="http://schemas.microsoft.com/office/powerpoint/2010/main" val="631791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six-lined racerunner Iowa’s fastest lizard reaching about 9-10 inches in length found in the sand prairies here</a:t>
            </a:r>
          </a:p>
        </p:txBody>
      </p:sp>
      <p:sp>
        <p:nvSpPr>
          <p:cNvPr id="4" name="Slide Number Placeholder 3"/>
          <p:cNvSpPr>
            <a:spLocks noGrp="1"/>
          </p:cNvSpPr>
          <p:nvPr>
            <p:ph type="sldNum" sz="quarter" idx="10"/>
          </p:nvPr>
        </p:nvSpPr>
        <p:spPr/>
        <p:txBody>
          <a:bodyPr/>
          <a:lstStyle/>
          <a:p>
            <a:fld id="{F7B80857-034B-4F3D-9532-3D7B1E0E7D8C}" type="slidenum">
              <a:rPr lang="en-US" smtClean="0"/>
              <a:t>32</a:t>
            </a:fld>
            <a:endParaRPr lang="en-US" dirty="0"/>
          </a:p>
        </p:txBody>
      </p:sp>
    </p:spTree>
    <p:extLst>
      <p:ext uri="{BB962C8B-B14F-4D97-AF65-F5344CB8AC3E}">
        <p14:creationId xmlns:p14="http://schemas.microsoft.com/office/powerpoint/2010/main" val="300428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Snakes also like to race apparently, this is a racer and the smaller photo is a juvenile racer.</a:t>
            </a:r>
          </a:p>
        </p:txBody>
      </p:sp>
      <p:sp>
        <p:nvSpPr>
          <p:cNvPr id="4" name="Slide Number Placeholder 3"/>
          <p:cNvSpPr>
            <a:spLocks noGrp="1"/>
          </p:cNvSpPr>
          <p:nvPr>
            <p:ph type="sldNum" sz="quarter" idx="10"/>
          </p:nvPr>
        </p:nvSpPr>
        <p:spPr/>
        <p:txBody>
          <a:bodyPr/>
          <a:lstStyle/>
          <a:p>
            <a:fld id="{F7B80857-034B-4F3D-9532-3D7B1E0E7D8C}" type="slidenum">
              <a:rPr lang="en-US" smtClean="0"/>
              <a:t>33</a:t>
            </a:fld>
            <a:endParaRPr lang="en-US" dirty="0"/>
          </a:p>
        </p:txBody>
      </p:sp>
    </p:spTree>
    <p:extLst>
      <p:ext uri="{BB962C8B-B14F-4D97-AF65-F5344CB8AC3E}">
        <p14:creationId xmlns:p14="http://schemas.microsoft.com/office/powerpoint/2010/main" val="879516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Massasauga rattlesnake.  These elusive swamp rattlers are venomous.  They are also extremely rare and protected by both the state and federal endangered species act so please leave them alone.</a:t>
            </a:r>
          </a:p>
        </p:txBody>
      </p:sp>
      <p:sp>
        <p:nvSpPr>
          <p:cNvPr id="4" name="Slide Number Placeholder 3"/>
          <p:cNvSpPr>
            <a:spLocks noGrp="1"/>
          </p:cNvSpPr>
          <p:nvPr>
            <p:ph type="sldNum" sz="quarter" idx="10"/>
          </p:nvPr>
        </p:nvSpPr>
        <p:spPr/>
        <p:txBody>
          <a:bodyPr/>
          <a:lstStyle/>
          <a:p>
            <a:fld id="{F7B80857-034B-4F3D-9532-3D7B1E0E7D8C}" type="slidenum">
              <a:rPr lang="en-US" smtClean="0"/>
              <a:t>34</a:t>
            </a:fld>
            <a:endParaRPr lang="en-US" dirty="0"/>
          </a:p>
        </p:txBody>
      </p:sp>
    </p:spTree>
    <p:extLst>
      <p:ext uri="{BB962C8B-B14F-4D97-AF65-F5344CB8AC3E}">
        <p14:creationId xmlns:p14="http://schemas.microsoft.com/office/powerpoint/2010/main" val="2671669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amazing snakes that will actually overwinter in crayfish burrows..</a:t>
            </a:r>
          </a:p>
        </p:txBody>
      </p:sp>
      <p:sp>
        <p:nvSpPr>
          <p:cNvPr id="4" name="Slide Number Placeholder 3"/>
          <p:cNvSpPr>
            <a:spLocks noGrp="1"/>
          </p:cNvSpPr>
          <p:nvPr>
            <p:ph type="sldNum" sz="quarter" idx="10"/>
          </p:nvPr>
        </p:nvSpPr>
        <p:spPr/>
        <p:txBody>
          <a:bodyPr/>
          <a:lstStyle/>
          <a:p>
            <a:fld id="{F7B80857-034B-4F3D-9532-3D7B1E0E7D8C}" type="slidenum">
              <a:rPr lang="en-US" smtClean="0"/>
              <a:t>35</a:t>
            </a:fld>
            <a:endParaRPr lang="en-US" dirty="0"/>
          </a:p>
        </p:txBody>
      </p:sp>
    </p:spTree>
    <p:extLst>
      <p:ext uri="{BB962C8B-B14F-4D97-AF65-F5344CB8AC3E}">
        <p14:creationId xmlns:p14="http://schemas.microsoft.com/office/powerpoint/2010/main" val="1033324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Blanding’s Turtles…can live to be 100 years old.  They are a migrating turtle that historically would migrate across the prairie from wetland to wetland, but with their habitat being so fragmented many of them become roadkill so remember to brake for turtles.</a:t>
            </a:r>
          </a:p>
        </p:txBody>
      </p:sp>
      <p:sp>
        <p:nvSpPr>
          <p:cNvPr id="4" name="Slide Number Placeholder 3"/>
          <p:cNvSpPr>
            <a:spLocks noGrp="1"/>
          </p:cNvSpPr>
          <p:nvPr>
            <p:ph type="sldNum" sz="quarter" idx="10"/>
          </p:nvPr>
        </p:nvSpPr>
        <p:spPr/>
        <p:txBody>
          <a:bodyPr/>
          <a:lstStyle/>
          <a:p>
            <a:fld id="{F7B80857-034B-4F3D-9532-3D7B1E0E7D8C}" type="slidenum">
              <a:rPr lang="en-US" smtClean="0"/>
              <a:t>36</a:t>
            </a:fld>
            <a:endParaRPr lang="en-US" dirty="0"/>
          </a:p>
        </p:txBody>
      </p:sp>
    </p:spTree>
    <p:extLst>
      <p:ext uri="{BB962C8B-B14F-4D97-AF65-F5344CB8AC3E}">
        <p14:creationId xmlns:p14="http://schemas.microsoft.com/office/powerpoint/2010/main" val="1946431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Stinkpot is Iowa’s smallest turtle species named for it’s musk glands and spends much of it’s time buried in sandy bottom streams and wetlands.</a:t>
            </a:r>
          </a:p>
        </p:txBody>
      </p:sp>
      <p:sp>
        <p:nvSpPr>
          <p:cNvPr id="4" name="Slide Number Placeholder 3"/>
          <p:cNvSpPr>
            <a:spLocks noGrp="1"/>
          </p:cNvSpPr>
          <p:nvPr>
            <p:ph type="sldNum" sz="quarter" idx="10"/>
          </p:nvPr>
        </p:nvSpPr>
        <p:spPr/>
        <p:txBody>
          <a:bodyPr/>
          <a:lstStyle/>
          <a:p>
            <a:fld id="{F7B80857-034B-4F3D-9532-3D7B1E0E7D8C}" type="slidenum">
              <a:rPr lang="en-US" smtClean="0"/>
              <a:t>37</a:t>
            </a:fld>
            <a:endParaRPr lang="en-US" dirty="0"/>
          </a:p>
        </p:txBody>
      </p:sp>
    </p:spTree>
    <p:extLst>
      <p:ext uri="{BB962C8B-B14F-4D97-AF65-F5344CB8AC3E}">
        <p14:creationId xmlns:p14="http://schemas.microsoft.com/office/powerpoint/2010/main" val="796596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Iowa’s only fully terrestrial turtle is the ornate box turtle.  About 5 inches long, these turtles use open sandy areas in the Land of the Swamp White Oak.</a:t>
            </a:r>
          </a:p>
        </p:txBody>
      </p:sp>
      <p:sp>
        <p:nvSpPr>
          <p:cNvPr id="4" name="Slide Number Placeholder 3"/>
          <p:cNvSpPr>
            <a:spLocks noGrp="1"/>
          </p:cNvSpPr>
          <p:nvPr>
            <p:ph type="sldNum" sz="quarter" idx="10"/>
          </p:nvPr>
        </p:nvSpPr>
        <p:spPr/>
        <p:txBody>
          <a:bodyPr/>
          <a:lstStyle/>
          <a:p>
            <a:fld id="{F7B80857-034B-4F3D-9532-3D7B1E0E7D8C}" type="slidenum">
              <a:rPr lang="en-US" smtClean="0"/>
              <a:t>38</a:t>
            </a:fld>
            <a:endParaRPr lang="en-US" dirty="0"/>
          </a:p>
        </p:txBody>
      </p:sp>
    </p:spTree>
    <p:extLst>
      <p:ext uri="{BB962C8B-B14F-4D97-AF65-F5344CB8AC3E}">
        <p14:creationId xmlns:p14="http://schemas.microsoft.com/office/powerpoint/2010/main" val="4125691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own about 4,000 acres of land here and we don’t just manage this special place for ornate box turtles or for any one species in particular.  We protect and manage for the entire ecological community.  To do that we restore natural processes and functions to the landscape.</a:t>
            </a:r>
          </a:p>
        </p:txBody>
      </p:sp>
      <p:sp>
        <p:nvSpPr>
          <p:cNvPr id="4" name="Slide Number Placeholder 3"/>
          <p:cNvSpPr>
            <a:spLocks noGrp="1"/>
          </p:cNvSpPr>
          <p:nvPr>
            <p:ph type="sldNum" sz="quarter" idx="10"/>
          </p:nvPr>
        </p:nvSpPr>
        <p:spPr/>
        <p:txBody>
          <a:bodyPr/>
          <a:lstStyle/>
          <a:p>
            <a:fld id="{F7B80857-034B-4F3D-9532-3D7B1E0E7D8C}" type="slidenum">
              <a:rPr lang="en-US" smtClean="0"/>
              <a:t>39</a:t>
            </a:fld>
            <a:endParaRPr lang="en-US" dirty="0"/>
          </a:p>
        </p:txBody>
      </p:sp>
    </p:spTree>
    <p:extLst>
      <p:ext uri="{BB962C8B-B14F-4D97-AF65-F5344CB8AC3E}">
        <p14:creationId xmlns:p14="http://schemas.microsoft.com/office/powerpoint/2010/main" val="1983543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one of the reasons that places like the Land of the Swamp White Oak are especially important here in Iowa is that we are the most altered state in the entire nation having lost more than 95% of our wetlands and more than 99% of our prairie.</a:t>
            </a:r>
          </a:p>
        </p:txBody>
      </p:sp>
      <p:sp>
        <p:nvSpPr>
          <p:cNvPr id="4" name="Slide Number Placeholder 3"/>
          <p:cNvSpPr>
            <a:spLocks noGrp="1"/>
          </p:cNvSpPr>
          <p:nvPr>
            <p:ph type="sldNum" sz="quarter" idx="10"/>
          </p:nvPr>
        </p:nvSpPr>
        <p:spPr/>
        <p:txBody>
          <a:bodyPr/>
          <a:lstStyle/>
          <a:p>
            <a:fld id="{47ADBFBD-0561-3442-A1A3-52AAC743A0EE}" type="slidenum">
              <a:rPr lang="en-US" smtClean="0"/>
              <a:t>4</a:t>
            </a:fld>
            <a:endParaRPr lang="en-US" dirty="0"/>
          </a:p>
        </p:txBody>
      </p:sp>
    </p:spTree>
    <p:extLst>
      <p:ext uri="{BB962C8B-B14F-4D97-AF65-F5344CB8AC3E}">
        <p14:creationId xmlns:p14="http://schemas.microsoft.com/office/powerpoint/2010/main" val="2725189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the Land of the Swamp White Oak burned through wildfire and from people.  The native Maskouten, or translated to “fire</a:t>
            </a:r>
            <a:r>
              <a:rPr lang="en-US" baseline="0" dirty="0"/>
              <a:t> nation”, describes the region now known as Muscatine.  The Maskouten people used fire as a management tool for hunting and gathering lands.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80857-034B-4F3D-9532-3D7B1E0E7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118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utilize prescribed burning as a management tool on our nature preserve and collaboratively with partners on state, county, and federal lands nearby.  We also work to inspire private landowners to burn their natural areas and ditches.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80857-034B-4F3D-9532-3D7B1E0E7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605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with 2 local cattle producers to implement conservation grazing on several hundred acres of our preserve.  This is a tool that mimics the disturbance caused by historical herbivores like bison and elk.  This generally keeps the preserve more open, we can strategically use it to graze down invasive species like reed canary grass which we combine with other treatments like fire and spraying to increase diversity and competition in infested areas.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80857-034B-4F3D-9532-3D7B1E0E7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69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main entrance to Land of the Swamp White Oak Preserve during a summer flood about 5 years ago.  Another natural process that we are trying to restore is the hydrology, however these are large watersheds with complex solutions.</a:t>
            </a:r>
          </a:p>
        </p:txBody>
      </p:sp>
      <p:sp>
        <p:nvSpPr>
          <p:cNvPr id="4" name="Slide Number Placeholder 3"/>
          <p:cNvSpPr>
            <a:spLocks noGrp="1"/>
          </p:cNvSpPr>
          <p:nvPr>
            <p:ph type="sldNum" sz="quarter" idx="10"/>
          </p:nvPr>
        </p:nvSpPr>
        <p:spPr/>
        <p:txBody>
          <a:bodyPr/>
          <a:lstStyle/>
          <a:p>
            <a:fld id="{F7B80857-034B-4F3D-9532-3D7B1E0E7D8C}" type="slidenum">
              <a:rPr lang="en-US" smtClean="0"/>
              <a:t>43</a:t>
            </a:fld>
            <a:endParaRPr lang="en-US" dirty="0"/>
          </a:p>
        </p:txBody>
      </p:sp>
    </p:spTree>
    <p:extLst>
      <p:ext uri="{BB962C8B-B14F-4D97-AF65-F5344CB8AC3E}">
        <p14:creationId xmlns:p14="http://schemas.microsoft.com/office/powerpoint/2010/main" val="3605837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floodplains in the Land of the Swamp White Oak are very wide and relatively functional.  The vast majority of the Cedar River and Iowa River floodplains are connected to their river here so it’s not like the larger levee districts along the mainstem of the Mississippi River.</a:t>
            </a:r>
          </a:p>
        </p:txBody>
      </p:sp>
      <p:sp>
        <p:nvSpPr>
          <p:cNvPr id="4" name="Slide Number Placeholder 3"/>
          <p:cNvSpPr>
            <a:spLocks noGrp="1"/>
          </p:cNvSpPr>
          <p:nvPr>
            <p:ph type="sldNum" sz="quarter" idx="10"/>
          </p:nvPr>
        </p:nvSpPr>
        <p:spPr/>
        <p:txBody>
          <a:bodyPr/>
          <a:lstStyle/>
          <a:p>
            <a:fld id="{47ADBFBD-0561-3442-A1A3-52AAC743A0EE}" type="slidenum">
              <a:rPr lang="en-US" smtClean="0"/>
              <a:t>44</a:t>
            </a:fld>
            <a:endParaRPr lang="en-US" dirty="0"/>
          </a:p>
        </p:txBody>
      </p:sp>
    </p:spTree>
    <p:extLst>
      <p:ext uri="{BB962C8B-B14F-4D97-AF65-F5344CB8AC3E}">
        <p14:creationId xmlns:p14="http://schemas.microsoft.com/office/powerpoint/2010/main" val="3864034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down the road from our Preserve </a:t>
            </a:r>
            <a:r>
              <a:rPr lang="en-US" baseline="0" dirty="0"/>
              <a:t>there is a USGS sensor that has provided us with 75 years of data on the Cedar River and of course</a:t>
            </a:r>
            <a:r>
              <a:rPr lang="en-US" dirty="0"/>
              <a:t>, natural floods</a:t>
            </a:r>
            <a:r>
              <a:rPr lang="en-US" baseline="0" dirty="0"/>
              <a:t> do provide many benefits to nature such as increased habitat for wading birds and waterfowl, recharging isolated ponds for amphibian breeding</a:t>
            </a:r>
            <a:r>
              <a:rPr lang="en-US" dirty="0"/>
              <a:t>, etc., but what</a:t>
            </a:r>
            <a:r>
              <a:rPr lang="en-US" baseline="0" dirty="0"/>
              <a:t> we are</a:t>
            </a:r>
            <a:r>
              <a:rPr lang="en-US" dirty="0"/>
              <a:t> experiencing is flooding</a:t>
            </a:r>
            <a:r>
              <a:rPr lang="en-US" baseline="0" dirty="0"/>
              <a:t> in an unnatural way.  Frequency has more than doubled. All of the top 5 flood crests on record since ‘93.</a:t>
            </a:r>
            <a:endParaRPr lang="en-US" dirty="0"/>
          </a:p>
        </p:txBody>
      </p:sp>
      <p:sp>
        <p:nvSpPr>
          <p:cNvPr id="4" name="Slide Number Placeholder 3"/>
          <p:cNvSpPr>
            <a:spLocks noGrp="1"/>
          </p:cNvSpPr>
          <p:nvPr>
            <p:ph type="sldNum" sz="quarter" idx="10"/>
          </p:nvPr>
        </p:nvSpPr>
        <p:spPr/>
        <p:txBody>
          <a:bodyPr/>
          <a:lstStyle/>
          <a:p>
            <a:fld id="{47ADBFBD-0561-3442-A1A3-52AAC743A0EE}" type="slidenum">
              <a:rPr lang="en-US" smtClean="0"/>
              <a:t>45</a:t>
            </a:fld>
            <a:endParaRPr lang="en-US" dirty="0"/>
          </a:p>
        </p:txBody>
      </p:sp>
    </p:spTree>
    <p:extLst>
      <p:ext uri="{BB962C8B-B14F-4D97-AF65-F5344CB8AC3E}">
        <p14:creationId xmlns:p14="http://schemas.microsoft.com/office/powerpoint/2010/main" val="31948010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also seen a change in the seasonality of flooding.  Flooding historically occurred most frequently in March and April when snow melt aligned with heavy rain events.  However, flooding now regularly occurs in summer months when much of our native flora and fauna and relying on lower water levels.  The </a:t>
            </a:r>
            <a:r>
              <a:rPr lang="en-US" dirty="0"/>
              <a:t>endangered wood turtle is a prime example of a species that is in decline, due to these changes. Flooding in Iowa now occurs commonly during the turtle’s egg incubation period and most available nesting sites are subjected to this flooding.  We’ve also had extremely rare flood events throughout the fall and winter months in recent years.</a:t>
            </a:r>
          </a:p>
        </p:txBody>
      </p:sp>
      <p:sp>
        <p:nvSpPr>
          <p:cNvPr id="4" name="Slide Number Placeholder 3"/>
          <p:cNvSpPr>
            <a:spLocks noGrp="1"/>
          </p:cNvSpPr>
          <p:nvPr>
            <p:ph type="sldNum" sz="quarter" idx="10"/>
          </p:nvPr>
        </p:nvSpPr>
        <p:spPr/>
        <p:txBody>
          <a:bodyPr/>
          <a:lstStyle/>
          <a:p>
            <a:fld id="{47ADBFBD-0561-3442-A1A3-52AAC743A0EE}" type="slidenum">
              <a:rPr lang="en-US" smtClean="0"/>
              <a:t>46</a:t>
            </a:fld>
            <a:endParaRPr lang="en-US" dirty="0"/>
          </a:p>
        </p:txBody>
      </p:sp>
    </p:spTree>
    <p:extLst>
      <p:ext uri="{BB962C8B-B14F-4D97-AF65-F5344CB8AC3E}">
        <p14:creationId xmlns:p14="http://schemas.microsoft.com/office/powerpoint/2010/main" val="2500100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Prolonged flooding of bottom-land areas</a:t>
            </a:r>
            <a:r>
              <a:rPr lang="en-US" baseline="0" dirty="0"/>
              <a:t> can</a:t>
            </a:r>
            <a:r>
              <a:rPr lang="en-US" dirty="0"/>
              <a:t> destroy native wetland plants and even kill mature swamp white oaks that are adapted to</a:t>
            </a:r>
            <a:r>
              <a:rPr lang="en-US" baseline="0" dirty="0"/>
              <a:t> flood conditions.  These extreme floods often</a:t>
            </a:r>
            <a:r>
              <a:rPr lang="en-US" dirty="0"/>
              <a:t> give advantages to pest plants like Reed canary grass.  The effects on wildlife populations can also be severe when there is little to no habitat outside of the floodplain.</a:t>
            </a:r>
          </a:p>
        </p:txBody>
      </p:sp>
      <p:sp>
        <p:nvSpPr>
          <p:cNvPr id="4" name="Slide Number Placeholder 3"/>
          <p:cNvSpPr>
            <a:spLocks noGrp="1"/>
          </p:cNvSpPr>
          <p:nvPr>
            <p:ph type="sldNum" sz="quarter" idx="10"/>
          </p:nvPr>
        </p:nvSpPr>
        <p:spPr/>
        <p:txBody>
          <a:bodyPr/>
          <a:lstStyle/>
          <a:p>
            <a:fld id="{47ADBFBD-0561-3442-A1A3-52AAC743A0EE}" type="slidenum">
              <a:rPr lang="en-US" smtClean="0"/>
              <a:t>47</a:t>
            </a:fld>
            <a:endParaRPr lang="en-US" dirty="0"/>
          </a:p>
        </p:txBody>
      </p:sp>
    </p:spTree>
    <p:extLst>
      <p:ext uri="{BB962C8B-B14F-4D97-AF65-F5344CB8AC3E}">
        <p14:creationId xmlns:p14="http://schemas.microsoft.com/office/powerpoint/2010/main" val="646179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Unnatural flooding impacts our work in a few ways.  Landowners have voluntarily protected over 40,000 acres here through sale or easement.  People generally understand that these floodplain areas are best left natural and everyone’s learning that ongoing management of these areas takes time and money.  That’s part of The Nature Conservancy’s mission here so many farmers are choosing to sell their floodplain ground to The Nature Conservancy and do what they call a 1031 exchange to purchase a more productive piece of cropland up out of the floodplain with cash from sale and tax benefits of the exchange.  The flooding certainly creates a lot of problems for us and anyone else that wants to own land here over the long-term because extended periods of inundation.  A prairie won’t burn if it’s underwater and we can’t even get equipment to many sites on the preserve when the soils have become saturated.  The trends we are seeing force us to think about the future.  How can we make this special place more resilient to unnatural flooding and warmer temperatures?  Part of the solution will be to strategically acquire some uplands and create a corridor from the bluff down the ravines to the river providing refuge during a variety of flood events.  One thing we know for sure to be more resilient we have to use a whole system approach.  The Nature Conservancy is doing this in Iowa at the Cedar River Watershed Scale.  I also work with a team of Conservancy colleagues from states throughout the Mississippi River Basin to address water quality and the dead zone in the Gulf of Mexico.  Big problems require whole systems thinking and strategies for resilience.</a:t>
            </a:r>
          </a:p>
        </p:txBody>
      </p:sp>
      <p:sp>
        <p:nvSpPr>
          <p:cNvPr id="4" name="Slide Number Placeholder 3"/>
          <p:cNvSpPr>
            <a:spLocks noGrp="1"/>
          </p:cNvSpPr>
          <p:nvPr>
            <p:ph type="sldNum" sz="quarter" idx="10"/>
          </p:nvPr>
        </p:nvSpPr>
        <p:spPr/>
        <p:txBody>
          <a:bodyPr/>
          <a:lstStyle/>
          <a:p>
            <a:fld id="{47ADBFBD-0561-3442-A1A3-52AAC743A0EE}" type="slidenum">
              <a:rPr lang="en-US" smtClean="0"/>
              <a:t>48</a:t>
            </a:fld>
            <a:endParaRPr lang="en-US" dirty="0"/>
          </a:p>
        </p:txBody>
      </p:sp>
    </p:spTree>
    <p:extLst>
      <p:ext uri="{BB962C8B-B14F-4D97-AF65-F5344CB8AC3E}">
        <p14:creationId xmlns:p14="http://schemas.microsoft.com/office/powerpoint/2010/main" val="1043504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this is working to connect with new audiences and we host several community engagement events each year.  Our biggest event is Swamp Stomp! It’s the first Sunday in October each year at Ardon Creek Winery which is only a couple miles from our preserve.  There is live bluegrass music, preserve tours (shuttle provided), local wildlife, games and activities fun for everyone so mark your calendar for next year!</a:t>
            </a:r>
          </a:p>
        </p:txBody>
      </p:sp>
      <p:sp>
        <p:nvSpPr>
          <p:cNvPr id="4" name="Slide Number Placeholder 3"/>
          <p:cNvSpPr>
            <a:spLocks noGrp="1"/>
          </p:cNvSpPr>
          <p:nvPr>
            <p:ph type="sldNum" sz="quarter" idx="10"/>
          </p:nvPr>
        </p:nvSpPr>
        <p:spPr/>
        <p:txBody>
          <a:bodyPr/>
          <a:lstStyle/>
          <a:p>
            <a:fld id="{F7B80857-034B-4F3D-9532-3D7B1E0E7D8C}" type="slidenum">
              <a:rPr lang="en-US" smtClean="0"/>
              <a:t>49</a:t>
            </a:fld>
            <a:endParaRPr lang="en-US" dirty="0"/>
          </a:p>
        </p:txBody>
      </p:sp>
    </p:spTree>
    <p:extLst>
      <p:ext uri="{BB962C8B-B14F-4D97-AF65-F5344CB8AC3E}">
        <p14:creationId xmlns:p14="http://schemas.microsoft.com/office/powerpoint/2010/main" val="37354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also known for a while that there was something special about this landscape.  In the early 20</a:t>
            </a:r>
            <a:r>
              <a:rPr lang="en-US" baseline="30000" dirty="0"/>
              <a:t>th</a:t>
            </a:r>
            <a:r>
              <a:rPr lang="en-US" dirty="0"/>
              <a:t> Century, geologist Walter Schoewe theorized that this lowland region was formed by the westward expanse of the Illinoian Glacier which may have backed up water for about 25 miles upstream creating a v-shaped glacial lake along the present day Iowa and Cedar Rivers.  However, the lack of soils associated with such a lake suggest that either the lake never existed or that a complex history has caused those deposits to have been buried or removed.</a:t>
            </a:r>
          </a:p>
        </p:txBody>
      </p:sp>
      <p:sp>
        <p:nvSpPr>
          <p:cNvPr id="4" name="Slide Number Placeholder 3"/>
          <p:cNvSpPr>
            <a:spLocks noGrp="1"/>
          </p:cNvSpPr>
          <p:nvPr>
            <p:ph type="sldNum" sz="quarter" idx="10"/>
          </p:nvPr>
        </p:nvSpPr>
        <p:spPr/>
        <p:txBody>
          <a:bodyPr/>
          <a:lstStyle/>
          <a:p>
            <a:fld id="{F7B80857-034B-4F3D-9532-3D7B1E0E7D8C}" type="slidenum">
              <a:rPr lang="en-US" smtClean="0"/>
              <a:t>5</a:t>
            </a:fld>
            <a:endParaRPr lang="en-US" dirty="0"/>
          </a:p>
        </p:txBody>
      </p:sp>
    </p:spTree>
    <p:extLst>
      <p:ext uri="{BB962C8B-B14F-4D97-AF65-F5344CB8AC3E}">
        <p14:creationId xmlns:p14="http://schemas.microsoft.com/office/powerpoint/2010/main" val="19828072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thank River Action and the other conference organizers for putting this important event on.  I’m happy to answer questions while I’m here or you can contact me at this email address at another time.  I can also put you in contact with TNC colleagues where you might be working.  Thanks.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DBFBD-0561-3442-A1A3-52AAC743A0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55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whether the formation was glacial or alluvial, it remains a special place today.  These rivers remain very dynamic and flooding has certainly limited agriculture and development here.  Within this 300,000 acre floodplain landscape over half is currently in a natural land use such as prairie, forest, wetland, or aquatic areas.  Over 40,000 acres of public and private conservation lands have been voluntarily protected by landowners here making it the largest concentration of permanently protected land in Iowa.</a:t>
            </a:r>
          </a:p>
        </p:txBody>
      </p:sp>
      <p:sp>
        <p:nvSpPr>
          <p:cNvPr id="4" name="Slide Number Placeholder 3"/>
          <p:cNvSpPr>
            <a:spLocks noGrp="1"/>
          </p:cNvSpPr>
          <p:nvPr>
            <p:ph type="sldNum" sz="quarter" idx="10"/>
          </p:nvPr>
        </p:nvSpPr>
        <p:spPr/>
        <p:txBody>
          <a:bodyPr/>
          <a:lstStyle/>
          <a:p>
            <a:fld id="{F7B80857-034B-4F3D-9532-3D7B1E0E7D8C}" type="slidenum">
              <a:rPr lang="en-US" smtClean="0"/>
              <a:t>6</a:t>
            </a:fld>
            <a:endParaRPr lang="en-US" dirty="0"/>
          </a:p>
        </p:txBody>
      </p:sp>
    </p:spTree>
    <p:extLst>
      <p:ext uri="{BB962C8B-B14F-4D97-AF65-F5344CB8AC3E}">
        <p14:creationId xmlns:p14="http://schemas.microsoft.com/office/powerpoint/2010/main" val="292118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Nature Conservancy owns and manages nearly 4,000 acres here as our Land of the Swamp White Oak Preserve.  Most of those acres are concentrated in Muscatine County in this section of the Cedar River floodplain.  You can see the Cedar River meandering from north to south.  This main east west road is CR G28 where our office is located as well as the main entrance to the preserve.  Of course we want to attract everybody not just scientists so I always like to point out our proximity to Ardon Creek Winery just down the road.</a:t>
            </a:r>
          </a:p>
        </p:txBody>
      </p:sp>
      <p:sp>
        <p:nvSpPr>
          <p:cNvPr id="4" name="Slide Number Placeholder 3"/>
          <p:cNvSpPr>
            <a:spLocks noGrp="1"/>
          </p:cNvSpPr>
          <p:nvPr>
            <p:ph type="sldNum" sz="quarter" idx="10"/>
          </p:nvPr>
        </p:nvSpPr>
        <p:spPr/>
        <p:txBody>
          <a:bodyPr/>
          <a:lstStyle/>
          <a:p>
            <a:fld id="{F7B80857-034B-4F3D-9532-3D7B1E0E7D8C}" type="slidenum">
              <a:rPr lang="en-US" smtClean="0"/>
              <a:t>7</a:t>
            </a:fld>
            <a:endParaRPr lang="en-US" dirty="0"/>
          </a:p>
        </p:txBody>
      </p:sp>
    </p:spTree>
    <p:extLst>
      <p:ext uri="{BB962C8B-B14F-4D97-AF65-F5344CB8AC3E}">
        <p14:creationId xmlns:p14="http://schemas.microsoft.com/office/powerpoint/2010/main" val="108680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Preserve is home to one of the best remaining examples of floodplain oak savanna in the world.  In case you aren’t familiar with the term savanna, a savanna is just a prairie that has some scattered trees on it.  Nearly all savannas in Iowa have either been clearcut for agriculture or have become overgrown with weedy brush and trees due to lack of management.  We work to protect and preserve this ecological community here.</a:t>
            </a:r>
          </a:p>
        </p:txBody>
      </p:sp>
      <p:sp>
        <p:nvSpPr>
          <p:cNvPr id="4" name="Slide Number Placeholder 3"/>
          <p:cNvSpPr>
            <a:spLocks noGrp="1"/>
          </p:cNvSpPr>
          <p:nvPr>
            <p:ph type="sldNum" sz="quarter" idx="10"/>
          </p:nvPr>
        </p:nvSpPr>
        <p:spPr/>
        <p:txBody>
          <a:bodyPr/>
          <a:lstStyle/>
          <a:p>
            <a:fld id="{F7B80857-034B-4F3D-9532-3D7B1E0E7D8C}" type="slidenum">
              <a:rPr lang="en-US" smtClean="0"/>
              <a:t>8</a:t>
            </a:fld>
            <a:endParaRPr lang="en-US" dirty="0"/>
          </a:p>
        </p:txBody>
      </p:sp>
    </p:spTree>
    <p:extLst>
      <p:ext uri="{BB962C8B-B14F-4D97-AF65-F5344CB8AC3E}">
        <p14:creationId xmlns:p14="http://schemas.microsoft.com/office/powerpoint/2010/main" val="6404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aerial photo of part of our preserve on the left you have 1950 and on the right you have one from about 5 years ago.  I think this image highlights that these floodplain areas were historically a more open canopy mix of prairie and savanna habitat with very few small pockets of actual forest habitat.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80857-034B-4F3D-9532-3D7B1E0E7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01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116023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1433743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129747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CUSTOM BACKGROUND">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 y="2"/>
            <a:ext cx="9143999" cy="6857999"/>
          </a:xfrm>
          <a:prstGeom prst="rect">
            <a:avLst/>
          </a:prstGeom>
          <a:solidFill>
            <a:srgbClr val="000000">
              <a:alpha val="21000"/>
            </a:srgbClr>
          </a:solidFill>
          <a:ln>
            <a:noFill/>
          </a:ln>
        </p:spPr>
        <p:txBody>
          <a:bodyPr vert="horz" anchor="b"/>
          <a:lstStyle>
            <a:lvl1pPr algn="r">
              <a:defRPr baseline="0"/>
            </a:lvl1pPr>
          </a:lstStyle>
          <a:p>
            <a:pPr lvl="0"/>
            <a:r>
              <a:rPr lang="en-US" dirty="0"/>
              <a:t>Do Not Touch Gray box</a:t>
            </a:r>
          </a:p>
          <a:p>
            <a:pPr lvl="0"/>
            <a:endParaRPr lang="en-US" dirty="0"/>
          </a:p>
        </p:txBody>
      </p:sp>
      <p:sp>
        <p:nvSpPr>
          <p:cNvPr id="5" name="Title Placeholder 1"/>
          <p:cNvSpPr>
            <a:spLocks noGrp="1"/>
          </p:cNvSpPr>
          <p:nvPr>
            <p:ph type="title" hasCustomPrompt="1"/>
          </p:nvPr>
        </p:nvSpPr>
        <p:spPr>
          <a:xfrm>
            <a:off x="1039093" y="1815353"/>
            <a:ext cx="7023965" cy="1680883"/>
          </a:xfrm>
          <a:prstGeom prst="rect">
            <a:avLst/>
          </a:prstGeom>
          <a:ln w="38100" cmpd="sng">
            <a:solidFill>
              <a:schemeClr val="bg1"/>
            </a:solidFill>
          </a:ln>
        </p:spPr>
        <p:txBody>
          <a:bodyPr vert="horz" lIns="82048" tIns="41025" rIns="82048" bIns="41025" rtlCol="0" anchor="ctr">
            <a:noAutofit/>
          </a:bodyPr>
          <a:lstStyle>
            <a:lvl1pPr algn="ctr">
              <a:defRPr sz="3200" b="0" i="0">
                <a:solidFill>
                  <a:schemeClr val="bg1"/>
                </a:solidFill>
                <a:latin typeface="Imago Medium"/>
                <a:cs typeface="Imago Medium"/>
              </a:defRPr>
            </a:lvl1pPr>
          </a:lstStyle>
          <a:p>
            <a:r>
              <a:rPr lang="en-US" dirty="0"/>
              <a:t>CLICK TO EDIT MASTER TITLE STYLE</a:t>
            </a:r>
          </a:p>
        </p:txBody>
      </p:sp>
      <p:sp>
        <p:nvSpPr>
          <p:cNvPr id="8" name="Text Placeholder 15"/>
          <p:cNvSpPr>
            <a:spLocks noGrp="1"/>
          </p:cNvSpPr>
          <p:nvPr>
            <p:ph type="body" sz="quarter" idx="13"/>
          </p:nvPr>
        </p:nvSpPr>
        <p:spPr>
          <a:xfrm>
            <a:off x="1731818" y="3563472"/>
            <a:ext cx="5541818" cy="268941"/>
          </a:xfrm>
          <a:prstGeom prst="rect">
            <a:avLst/>
          </a:prstGeom>
        </p:spPr>
        <p:txBody>
          <a:bodyPr vert="horz" lIns="82048" tIns="41025" rIns="82048" bIns="41025"/>
          <a:lstStyle>
            <a:lvl1pPr marL="0" indent="0" algn="ctr">
              <a:defRPr sz="1800" b="0" i="0" cap="all" spc="224">
                <a:solidFill>
                  <a:srgbClr val="78D255"/>
                </a:solidFill>
                <a:latin typeface="Imago Book"/>
                <a:cs typeface="Imago Book"/>
              </a:defRPr>
            </a:lvl1pPr>
          </a:lstStyle>
          <a:p>
            <a:pPr lvl="0"/>
            <a:r>
              <a:rPr lang="en-US" dirty="0"/>
              <a:t>Click to edit Master text styles</a:t>
            </a:r>
          </a:p>
        </p:txBody>
      </p:sp>
      <p:sp>
        <p:nvSpPr>
          <p:cNvPr id="9" name="Picture Placeholder 8"/>
          <p:cNvSpPr>
            <a:spLocks noGrp="1"/>
          </p:cNvSpPr>
          <p:nvPr>
            <p:ph type="pic" sz="quarter" idx="14" hasCustomPrompt="1"/>
          </p:nvPr>
        </p:nvSpPr>
        <p:spPr>
          <a:xfrm>
            <a:off x="2" y="2"/>
            <a:ext cx="9143999" cy="6857999"/>
          </a:xfrm>
          <a:prstGeom prst="rect">
            <a:avLst/>
          </a:prstGeom>
        </p:spPr>
        <p:txBody>
          <a:bodyPr vert="horz"/>
          <a:lstStyle>
            <a:lvl1pPr>
              <a:defRPr baseline="0"/>
            </a:lvl1pPr>
          </a:lstStyle>
          <a:p>
            <a:r>
              <a:rPr lang="en-US" dirty="0"/>
              <a:t>Step ONE: Select Picture, Then Right Click &gt; Arrange &gt; Send to Back \\ Step TWO: After setting picture, Edit Text</a:t>
            </a:r>
          </a:p>
          <a:p>
            <a:endParaRPr lang="en-US" dirty="0"/>
          </a:p>
        </p:txBody>
      </p:sp>
    </p:spTree>
    <p:extLst>
      <p:ext uri="{BB962C8B-B14F-4D97-AF65-F5344CB8AC3E}">
        <p14:creationId xmlns:p14="http://schemas.microsoft.com/office/powerpoint/2010/main" val="24878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NO LINES">
    <p:spTree>
      <p:nvGrpSpPr>
        <p:cNvPr id="1" name=""/>
        <p:cNvGrpSpPr/>
        <p:nvPr/>
      </p:nvGrpSpPr>
      <p:grpSpPr>
        <a:xfrm>
          <a:off x="0" y="0"/>
          <a:ext cx="0" cy="0"/>
          <a:chOff x="0" y="0"/>
          <a:chExt cx="0" cy="0"/>
        </a:xfrm>
      </p:grpSpPr>
      <p:sp>
        <p:nvSpPr>
          <p:cNvPr id="6" name="Slide Number Placeholder 1"/>
          <p:cNvSpPr>
            <a:spLocks noGrp="1"/>
          </p:cNvSpPr>
          <p:nvPr>
            <p:ph type="sldNum" sz="quarter" idx="4"/>
          </p:nvPr>
        </p:nvSpPr>
        <p:spPr>
          <a:xfrm>
            <a:off x="7906822" y="6495960"/>
            <a:ext cx="415636" cy="201707"/>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dirty="0"/>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838931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G CONTENT">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12751" y="862061"/>
            <a:ext cx="8334375" cy="5155624"/>
          </a:xfrm>
          <a:prstGeom prst="rect">
            <a:avLst/>
          </a:prstGeom>
        </p:spPr>
        <p:txBody>
          <a:bodyPr vert="horz" anchor="ctr"/>
          <a:lstStyle>
            <a:lvl1pPr algn="ctr">
              <a:defRPr sz="1400" b="0" i="0">
                <a:solidFill>
                  <a:srgbClr val="7F7F7F"/>
                </a:solidFill>
                <a:latin typeface="Imago Book"/>
                <a:cs typeface="Imago Book"/>
              </a:defRPr>
            </a:lvl1pPr>
            <a:lvl2pPr algn="ctr">
              <a:defRPr sz="1400" b="0" i="0">
                <a:solidFill>
                  <a:srgbClr val="7F7F7F"/>
                </a:solidFill>
                <a:latin typeface="Imago Book"/>
                <a:cs typeface="Imago Book"/>
              </a:defRPr>
            </a:lvl2pPr>
            <a:lvl3pPr algn="ctr">
              <a:defRPr sz="1400" b="0" i="0">
                <a:solidFill>
                  <a:srgbClr val="7F7F7F"/>
                </a:solidFill>
                <a:latin typeface="Imago Book"/>
                <a:cs typeface="Imago Book"/>
              </a:defRPr>
            </a:lvl3pPr>
            <a:lvl4pPr algn="ctr">
              <a:defRPr sz="1400" b="0" i="0">
                <a:solidFill>
                  <a:srgbClr val="7F7F7F"/>
                </a:solidFill>
                <a:latin typeface="Imago Book"/>
                <a:cs typeface="Imago Book"/>
              </a:defRPr>
            </a:lvl4pPr>
            <a:lvl5pPr algn="ctr">
              <a:defRPr sz="1400" b="0" i="0">
                <a:solidFill>
                  <a:srgbClr val="7F7F7F"/>
                </a:solidFill>
                <a:latin typeface="Imago Book"/>
                <a:cs typeface="Imago Book"/>
              </a:defRPr>
            </a:lvl5pPr>
          </a:lstStyle>
          <a:p>
            <a:pPr lvl="0"/>
            <a:r>
              <a:rPr lang="en-US" dirty="0"/>
              <a:t>Click to edit Master text styles</a:t>
            </a:r>
          </a:p>
        </p:txBody>
      </p:sp>
      <p:sp>
        <p:nvSpPr>
          <p:cNvPr id="4" name="Line 2"/>
          <p:cNvSpPr>
            <a:spLocks noChangeShapeType="1"/>
          </p:cNvSpPr>
          <p:nvPr userDrawn="1"/>
        </p:nvSpPr>
        <p:spPr bwMode="auto">
          <a:xfrm rot="10800000" flipH="1">
            <a:off x="3255818" y="6252883"/>
            <a:ext cx="2632364" cy="0"/>
          </a:xfrm>
          <a:prstGeom prst="line">
            <a:avLst/>
          </a:prstGeom>
          <a:noFill/>
          <a:ln w="12700">
            <a:solidFill>
              <a:srgbClr val="FFFFF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7" name="Line 2"/>
          <p:cNvSpPr>
            <a:spLocks noChangeShapeType="1"/>
          </p:cNvSpPr>
          <p:nvPr userDrawn="1"/>
        </p:nvSpPr>
        <p:spPr bwMode="auto">
          <a:xfrm rot="10800000" flipH="1">
            <a:off x="3255818" y="605119"/>
            <a:ext cx="2632364" cy="0"/>
          </a:xfrm>
          <a:prstGeom prst="line">
            <a:avLst/>
          </a:prstGeom>
          <a:noFill/>
          <a:ln w="12700">
            <a:solidFill>
              <a:schemeClr val="bg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15" name="Line 2"/>
          <p:cNvSpPr>
            <a:spLocks noChangeShapeType="1"/>
          </p:cNvSpPr>
          <p:nvPr userDrawn="1"/>
        </p:nvSpPr>
        <p:spPr bwMode="auto">
          <a:xfrm rot="10800000" flipH="1">
            <a:off x="762002"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16" name="Line 2"/>
          <p:cNvSpPr>
            <a:spLocks noChangeShapeType="1"/>
          </p:cNvSpPr>
          <p:nvPr userDrawn="1"/>
        </p:nvSpPr>
        <p:spPr bwMode="auto">
          <a:xfrm rot="10800000" flipH="1">
            <a:off x="762002" y="6252883"/>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13" name="Slide Number Placeholder 1"/>
          <p:cNvSpPr>
            <a:spLocks noGrp="1"/>
          </p:cNvSpPr>
          <p:nvPr>
            <p:ph type="sldNum" sz="quarter" idx="4"/>
          </p:nvPr>
        </p:nvSpPr>
        <p:spPr>
          <a:xfrm>
            <a:off x="7906822" y="6495960"/>
            <a:ext cx="415636" cy="201707"/>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dirty="0"/>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2277058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Image (2-column)">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710545" y="874059"/>
            <a:ext cx="3602182" cy="4975412"/>
          </a:xfrm>
          <a:prstGeom prst="rect">
            <a:avLst/>
          </a:prstGeom>
        </p:spPr>
        <p:txBody>
          <a:bodyPr vert="horz" lIns="82048" tIns="41025" rIns="82048" bIns="41025"/>
          <a:lstStyle>
            <a:lvl1pPr>
              <a:defRPr>
                <a:latin typeface="Arial "/>
                <a:cs typeface="Arial "/>
              </a:defRPr>
            </a:lvl1pPr>
          </a:lstStyle>
          <a:p>
            <a:pPr lvl="0"/>
            <a:endParaRPr lang="en-US" noProof="0" dirty="0">
              <a:sym typeface="Ideal Sans Book" charset="0"/>
            </a:endParaRPr>
          </a:p>
        </p:txBody>
      </p:sp>
      <p:sp>
        <p:nvSpPr>
          <p:cNvPr id="19" name="Content Placeholder 12"/>
          <p:cNvSpPr>
            <a:spLocks noGrp="1"/>
          </p:cNvSpPr>
          <p:nvPr>
            <p:ph sz="quarter" idx="11"/>
          </p:nvPr>
        </p:nvSpPr>
        <p:spPr>
          <a:xfrm>
            <a:off x="831276" y="2218766"/>
            <a:ext cx="3671455" cy="3563471"/>
          </a:xfrm>
          <a:prstGeom prst="rect">
            <a:avLst/>
          </a:prstGeom>
        </p:spPr>
        <p:txBody>
          <a:bodyPr vert="horz" lIns="82048" tIns="41025" rIns="82048" bIns="41025"/>
          <a:lstStyle>
            <a:lvl1pPr marL="0" indent="0">
              <a:lnSpc>
                <a:spcPct val="130000"/>
              </a:lnSpc>
              <a:defRPr sz="1400" b="0" i="0">
                <a:solidFill>
                  <a:srgbClr val="7F7F7F"/>
                </a:solidFill>
                <a:latin typeface="Imago Book"/>
                <a:cs typeface="Imago Book"/>
              </a:defRPr>
            </a:lvl1pPr>
            <a:lvl2pPr marL="0" indent="0">
              <a:lnSpc>
                <a:spcPct val="130000"/>
              </a:lnSpc>
              <a:defRPr sz="1400" b="0" i="0">
                <a:solidFill>
                  <a:srgbClr val="7F7F7F"/>
                </a:solidFill>
                <a:latin typeface="Imago Book"/>
                <a:cs typeface="Imago Book"/>
              </a:defRPr>
            </a:lvl2pPr>
            <a:lvl3pPr marL="1076889" indent="-256402">
              <a:lnSpc>
                <a:spcPct val="130000"/>
              </a:lnSpc>
              <a:buClr>
                <a:srgbClr val="82BF4A"/>
              </a:buClr>
              <a:buSzPct val="75000"/>
              <a:buFont typeface="Wingdings" charset="2"/>
              <a:buChar char=""/>
              <a:defRPr sz="1400" b="0" i="0">
                <a:solidFill>
                  <a:srgbClr val="7F7F7F"/>
                </a:solidFill>
                <a:latin typeface="Imago Book"/>
                <a:cs typeface="Imago Book"/>
              </a:defRPr>
            </a:lvl3pPr>
            <a:lvl4pPr>
              <a:lnSpc>
                <a:spcPct val="130000"/>
              </a:lnSpc>
              <a:defRPr sz="1400">
                <a:latin typeface="Oakleaf"/>
                <a:cs typeface="Oakleaf"/>
              </a:defRPr>
            </a:lvl4pPr>
            <a:lvl5pPr>
              <a:lnSpc>
                <a:spcPct val="130000"/>
              </a:lnSpc>
              <a:defRPr sz="140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20" name="Text Placeholder 15"/>
          <p:cNvSpPr>
            <a:spLocks noGrp="1"/>
          </p:cNvSpPr>
          <p:nvPr>
            <p:ph type="body" sz="quarter" idx="15"/>
          </p:nvPr>
        </p:nvSpPr>
        <p:spPr>
          <a:xfrm>
            <a:off x="831276" y="1680884"/>
            <a:ext cx="3740727" cy="268941"/>
          </a:xfrm>
          <a:prstGeom prst="rect">
            <a:avLst/>
          </a:prstGeom>
        </p:spPr>
        <p:txBody>
          <a:bodyPr vert="horz" lIns="82048" tIns="41025" rIns="82048" bIns="41025"/>
          <a:lstStyle>
            <a:lvl1pPr marL="0" indent="0">
              <a:defRPr sz="1400" b="0" i="0" cap="all" spc="224">
                <a:solidFill>
                  <a:srgbClr val="7F7F7F"/>
                </a:solidFill>
                <a:latin typeface="Imago Book"/>
                <a:cs typeface="Imago Book"/>
              </a:defRPr>
            </a:lvl1pPr>
          </a:lstStyle>
          <a:p>
            <a:pPr lvl="0"/>
            <a:r>
              <a:rPr lang="en-US" dirty="0"/>
              <a:t>Click to edit Master text</a:t>
            </a:r>
          </a:p>
        </p:txBody>
      </p:sp>
      <p:sp>
        <p:nvSpPr>
          <p:cNvPr id="9" name="Line 2"/>
          <p:cNvSpPr>
            <a:spLocks noChangeShapeType="1"/>
          </p:cNvSpPr>
          <p:nvPr userDrawn="1"/>
        </p:nvSpPr>
        <p:spPr bwMode="auto">
          <a:xfrm rot="10800000" flipH="1">
            <a:off x="762002"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10" name="Line 2"/>
          <p:cNvSpPr>
            <a:spLocks noChangeShapeType="1"/>
          </p:cNvSpPr>
          <p:nvPr userDrawn="1"/>
        </p:nvSpPr>
        <p:spPr bwMode="auto">
          <a:xfrm rot="10800000" flipH="1">
            <a:off x="762002" y="6252883"/>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800" dirty="0"/>
          </a:p>
        </p:txBody>
      </p:sp>
      <p:sp>
        <p:nvSpPr>
          <p:cNvPr id="11" name="Title Placeholder 1"/>
          <p:cNvSpPr>
            <a:spLocks noGrp="1"/>
          </p:cNvSpPr>
          <p:nvPr>
            <p:ph type="title" hasCustomPrompt="1"/>
          </p:nvPr>
        </p:nvSpPr>
        <p:spPr>
          <a:xfrm>
            <a:off x="831276" y="941295"/>
            <a:ext cx="3740727" cy="614456"/>
          </a:xfrm>
          <a:prstGeom prst="rect">
            <a:avLst/>
          </a:prstGeom>
        </p:spPr>
        <p:txBody>
          <a:bodyPr vert="horz" lIns="82048" tIns="41025" rIns="82048" bIns="41025" rtlCol="0" anchor="ctr">
            <a:normAutofit/>
          </a:bodyPr>
          <a:lstStyle>
            <a:lvl1pPr>
              <a:defRPr sz="2000" b="1">
                <a:latin typeface="Imago Medium"/>
                <a:cs typeface="Imago Medium"/>
              </a:defRPr>
            </a:lvl1pPr>
          </a:lstStyle>
          <a:p>
            <a:r>
              <a:rPr lang="en-US" dirty="0"/>
              <a:t>CLICK TO EDIT MASTER TITLE STYLE</a:t>
            </a:r>
          </a:p>
        </p:txBody>
      </p:sp>
      <p:sp>
        <p:nvSpPr>
          <p:cNvPr id="12" name="Slide Number Placeholder 1"/>
          <p:cNvSpPr>
            <a:spLocks noGrp="1"/>
          </p:cNvSpPr>
          <p:nvPr>
            <p:ph type="sldNum" sz="quarter" idx="4"/>
          </p:nvPr>
        </p:nvSpPr>
        <p:spPr>
          <a:xfrm>
            <a:off x="7906822" y="6495960"/>
            <a:ext cx="415636" cy="201707"/>
          </a:xfrm>
          <a:prstGeom prst="rect">
            <a:avLst/>
          </a:prstGeom>
          <a:noFill/>
          <a:ln>
            <a:noFill/>
          </a:ln>
        </p:spPr>
        <p:txBody>
          <a:bodyPr vert="horz" lIns="82058" tIns="41029" rIns="82058" bIns="41029" rtlCol="0" anchor="ctr"/>
          <a:lstStyle>
            <a:lvl1pPr algn="ctr">
              <a:defRPr sz="1100" b="0" i="0">
                <a:solidFill>
                  <a:srgbClr val="008000"/>
                </a:solidFill>
                <a:latin typeface="Imago Light"/>
                <a:cs typeface="Imago Light"/>
              </a:defRPr>
            </a:lvl1pPr>
          </a:lstStyle>
          <a:p>
            <a:pPr>
              <a:defRPr/>
            </a:pPr>
            <a:r>
              <a:rPr lang="en-US" dirty="0"/>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28644688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with THREE LOWER PHOTO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7" y="941295"/>
            <a:ext cx="7023965" cy="476251"/>
          </a:xfrm>
          <a:prstGeom prst="rect">
            <a:avLst/>
          </a:prstGeom>
        </p:spPr>
        <p:txBody>
          <a:bodyPr vert="horz" lIns="82048" tIns="41025" rIns="82048" bIns="41025" rtlCol="0" anchor="ctr">
            <a:normAutofit/>
          </a:bodyPr>
          <a:lstStyle>
            <a:lvl1pPr>
              <a:defRPr sz="1125"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7" y="2218768"/>
            <a:ext cx="7395151" cy="2416735"/>
          </a:xfrm>
          <a:prstGeom prst="rect">
            <a:avLst/>
          </a:prstGeom>
        </p:spPr>
        <p:txBody>
          <a:bodyPr vert="horz" lIns="82048" tIns="41025" rIns="82048" bIns="41025"/>
          <a:lstStyle>
            <a:lvl1pPr marL="0" indent="0">
              <a:lnSpc>
                <a:spcPct val="130000"/>
              </a:lnSpc>
              <a:defRPr sz="900" b="0" i="0">
                <a:solidFill>
                  <a:schemeClr val="tx1">
                    <a:lumMod val="50000"/>
                    <a:lumOff val="50000"/>
                  </a:schemeClr>
                </a:solidFill>
                <a:latin typeface="Imago Book"/>
                <a:cs typeface="Imago Book"/>
              </a:defRPr>
            </a:lvl1pPr>
            <a:lvl2pPr marL="0" indent="0">
              <a:lnSpc>
                <a:spcPct val="130000"/>
              </a:lnSpc>
              <a:defRPr sz="788" b="0" i="0">
                <a:solidFill>
                  <a:schemeClr val="tx1">
                    <a:lumMod val="50000"/>
                    <a:lumOff val="50000"/>
                  </a:schemeClr>
                </a:solidFill>
                <a:latin typeface="Imago Book"/>
                <a:cs typeface="Imago Book"/>
              </a:defRPr>
            </a:lvl2pPr>
            <a:lvl3pPr marL="605750" indent="-144227">
              <a:lnSpc>
                <a:spcPct val="130000"/>
              </a:lnSpc>
              <a:buClr>
                <a:srgbClr val="82BF4A"/>
              </a:buClr>
              <a:buSzPct val="75000"/>
              <a:buFont typeface="Wingdings" charset="2"/>
              <a:buChar char=""/>
              <a:defRPr sz="788" b="0" i="0">
                <a:solidFill>
                  <a:schemeClr val="tx1">
                    <a:lumMod val="50000"/>
                    <a:lumOff val="50000"/>
                  </a:schemeClr>
                </a:solidFill>
                <a:latin typeface="Imago Book"/>
                <a:cs typeface="Imago Book"/>
              </a:defRPr>
            </a:lvl3pPr>
            <a:lvl4pPr>
              <a:lnSpc>
                <a:spcPct val="130000"/>
              </a:lnSpc>
              <a:defRPr sz="788">
                <a:latin typeface="Oakleaf"/>
                <a:cs typeface="Oakleaf"/>
              </a:defRPr>
            </a:lvl4pPr>
            <a:lvl5pPr>
              <a:lnSpc>
                <a:spcPct val="130000"/>
              </a:lnSpc>
              <a:defRPr sz="788">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6" name="Text Placeholder 15"/>
          <p:cNvSpPr>
            <a:spLocks noGrp="1"/>
          </p:cNvSpPr>
          <p:nvPr>
            <p:ph type="body" sz="quarter" idx="13"/>
          </p:nvPr>
        </p:nvSpPr>
        <p:spPr>
          <a:xfrm>
            <a:off x="831274" y="1479180"/>
            <a:ext cx="5541818" cy="268941"/>
          </a:xfrm>
          <a:prstGeom prst="rect">
            <a:avLst/>
          </a:prstGeom>
        </p:spPr>
        <p:txBody>
          <a:bodyPr vert="horz" lIns="82048" tIns="41025" rIns="82048" bIns="41025"/>
          <a:lstStyle>
            <a:lvl1pPr>
              <a:defRPr sz="788" b="0" i="0" cap="all" spc="126">
                <a:solidFill>
                  <a:schemeClr val="tx1">
                    <a:lumMod val="50000"/>
                    <a:lumOff val="50000"/>
                  </a:schemeClr>
                </a:solidFill>
                <a:latin typeface="Imago Book"/>
                <a:cs typeface="Imago Book"/>
              </a:defRPr>
            </a:lvl1pPr>
          </a:lstStyle>
          <a:p>
            <a:pPr lvl="0"/>
            <a:r>
              <a:rPr lang="en-US" dirty="0"/>
              <a:t>Click to edit Master text styles</a:t>
            </a:r>
          </a:p>
        </p:txBody>
      </p:sp>
      <p:sp>
        <p:nvSpPr>
          <p:cNvPr id="11" name="Line 2"/>
          <p:cNvSpPr>
            <a:spLocks noChangeShapeType="1"/>
          </p:cNvSpPr>
          <p:nvPr userDrawn="1"/>
        </p:nvSpPr>
        <p:spPr bwMode="auto">
          <a:xfrm rot="10800000" flipH="1">
            <a:off x="762002" y="589243"/>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pPr defTabSz="257175" fontAlgn="auto">
              <a:spcBef>
                <a:spcPts val="0"/>
              </a:spcBef>
              <a:spcAft>
                <a:spcPts val="0"/>
              </a:spcAft>
            </a:pPr>
            <a:endParaRPr lang="en-US" sz="1013" dirty="0">
              <a:solidFill>
                <a:prstClr val="black"/>
              </a:solidFill>
              <a:latin typeface="Ideal Sans Book"/>
            </a:endParaRPr>
          </a:p>
        </p:txBody>
      </p:sp>
      <p:sp>
        <p:nvSpPr>
          <p:cNvPr id="12" name="Line 2"/>
          <p:cNvSpPr>
            <a:spLocks noChangeShapeType="1"/>
          </p:cNvSpPr>
          <p:nvPr userDrawn="1"/>
        </p:nvSpPr>
        <p:spPr bwMode="auto">
          <a:xfrm rot="10800000" flipH="1">
            <a:off x="762002" y="6252883"/>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pPr defTabSz="257175" fontAlgn="auto">
              <a:spcBef>
                <a:spcPts val="0"/>
              </a:spcBef>
              <a:spcAft>
                <a:spcPts val="0"/>
              </a:spcAft>
            </a:pPr>
            <a:endParaRPr lang="en-US" sz="1013" dirty="0">
              <a:solidFill>
                <a:prstClr val="black"/>
              </a:solidFill>
              <a:latin typeface="Ideal Sans Book"/>
            </a:endParaRPr>
          </a:p>
        </p:txBody>
      </p:sp>
      <p:sp>
        <p:nvSpPr>
          <p:cNvPr id="8" name="Slide Number Placeholder 1"/>
          <p:cNvSpPr>
            <a:spLocks noGrp="1"/>
          </p:cNvSpPr>
          <p:nvPr>
            <p:ph type="sldNum" sz="quarter" idx="4"/>
          </p:nvPr>
        </p:nvSpPr>
        <p:spPr>
          <a:xfrm>
            <a:off x="7906823" y="6495962"/>
            <a:ext cx="415636" cy="201707"/>
          </a:xfrm>
          <a:prstGeom prst="rect">
            <a:avLst/>
          </a:prstGeom>
          <a:noFill/>
          <a:ln>
            <a:noFill/>
          </a:ln>
        </p:spPr>
        <p:txBody>
          <a:bodyPr vert="horz" lIns="82058" tIns="41029" rIns="82058" bIns="41029" rtlCol="0" anchor="ctr"/>
          <a:lstStyle>
            <a:lvl1pPr algn="ctr">
              <a:defRPr sz="619" b="0" i="0">
                <a:solidFill>
                  <a:srgbClr val="008000"/>
                </a:solidFill>
                <a:latin typeface="Imago Light"/>
                <a:cs typeface="Imago Light"/>
              </a:defRPr>
            </a:lvl1pPr>
          </a:lstStyle>
          <a:p>
            <a:pPr>
              <a:defRPr/>
            </a:pPr>
            <a:r>
              <a:rPr lang="en-US" dirty="0"/>
              <a:t>/</a:t>
            </a:r>
            <a:fld id="{39AC6DD2-7F43-1B4A-82D6-A60DA721F0B3}" type="slidenum">
              <a:rPr lang="en-US" smtClean="0"/>
              <a:pPr>
                <a:defRPr/>
              </a:pPr>
              <a:t>‹#›</a:t>
            </a:fld>
            <a:endParaRPr lang="en-US" dirty="0"/>
          </a:p>
        </p:txBody>
      </p:sp>
      <p:sp>
        <p:nvSpPr>
          <p:cNvPr id="14" name="Content Placeholder 12"/>
          <p:cNvSpPr>
            <a:spLocks noGrp="1"/>
          </p:cNvSpPr>
          <p:nvPr>
            <p:ph sz="quarter" idx="15"/>
          </p:nvPr>
        </p:nvSpPr>
        <p:spPr>
          <a:xfrm>
            <a:off x="3302936" y="4794254"/>
            <a:ext cx="2454275" cy="1343025"/>
          </a:xfrm>
          <a:prstGeom prst="rect">
            <a:avLst/>
          </a:prstGeom>
        </p:spPr>
        <p:txBody>
          <a:bodyPr vert="horz" lIns="82048" tIns="41025" rIns="82048" bIns="41025"/>
          <a:lstStyle>
            <a:lvl1pPr marL="0" indent="0">
              <a:lnSpc>
                <a:spcPct val="130000"/>
              </a:lnSpc>
              <a:defRPr sz="900" b="0" i="0">
                <a:solidFill>
                  <a:schemeClr val="tx1">
                    <a:lumMod val="50000"/>
                    <a:lumOff val="50000"/>
                  </a:schemeClr>
                </a:solidFill>
                <a:latin typeface="Imago Book"/>
                <a:cs typeface="Imago Book"/>
              </a:defRPr>
            </a:lvl1pPr>
            <a:lvl2pPr marL="0" indent="0">
              <a:lnSpc>
                <a:spcPct val="130000"/>
              </a:lnSpc>
              <a:defRPr sz="788" b="0" i="0">
                <a:solidFill>
                  <a:schemeClr val="tx1">
                    <a:lumMod val="50000"/>
                    <a:lumOff val="50000"/>
                  </a:schemeClr>
                </a:solidFill>
                <a:latin typeface="Imago Book"/>
                <a:cs typeface="Imago Book"/>
              </a:defRPr>
            </a:lvl2pPr>
            <a:lvl3pPr marL="605750" indent="-144227">
              <a:lnSpc>
                <a:spcPct val="130000"/>
              </a:lnSpc>
              <a:buClr>
                <a:srgbClr val="82BF4A"/>
              </a:buClr>
              <a:buSzPct val="75000"/>
              <a:buFont typeface="Wingdings" charset="2"/>
              <a:buChar char=""/>
              <a:defRPr sz="788" b="0" i="0">
                <a:solidFill>
                  <a:schemeClr val="tx1">
                    <a:lumMod val="50000"/>
                    <a:lumOff val="50000"/>
                  </a:schemeClr>
                </a:solidFill>
                <a:latin typeface="Imago Book"/>
                <a:cs typeface="Imago Book"/>
              </a:defRPr>
            </a:lvl3pPr>
            <a:lvl4pPr>
              <a:lnSpc>
                <a:spcPct val="130000"/>
              </a:lnSpc>
              <a:defRPr sz="788">
                <a:latin typeface="Oakleaf"/>
                <a:cs typeface="Oakleaf"/>
              </a:defRPr>
            </a:lvl4pPr>
            <a:lvl5pPr>
              <a:lnSpc>
                <a:spcPct val="130000"/>
              </a:lnSpc>
              <a:defRPr sz="788">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7" name="Content Placeholder 12"/>
          <p:cNvSpPr>
            <a:spLocks noGrp="1"/>
          </p:cNvSpPr>
          <p:nvPr>
            <p:ph sz="quarter" idx="16"/>
          </p:nvPr>
        </p:nvSpPr>
        <p:spPr>
          <a:xfrm>
            <a:off x="831276" y="4794254"/>
            <a:ext cx="2454275" cy="1343025"/>
          </a:xfrm>
          <a:prstGeom prst="rect">
            <a:avLst/>
          </a:prstGeom>
        </p:spPr>
        <p:txBody>
          <a:bodyPr vert="horz" lIns="82048" tIns="41025" rIns="82048" bIns="41025"/>
          <a:lstStyle>
            <a:lvl1pPr marL="0" indent="0">
              <a:lnSpc>
                <a:spcPct val="130000"/>
              </a:lnSpc>
              <a:defRPr sz="900" b="0" i="0">
                <a:solidFill>
                  <a:schemeClr val="tx1">
                    <a:lumMod val="50000"/>
                    <a:lumOff val="50000"/>
                  </a:schemeClr>
                </a:solidFill>
                <a:latin typeface="Imago Book"/>
                <a:cs typeface="Imago Book"/>
              </a:defRPr>
            </a:lvl1pPr>
            <a:lvl2pPr marL="0" indent="0">
              <a:lnSpc>
                <a:spcPct val="130000"/>
              </a:lnSpc>
              <a:defRPr sz="788" b="0" i="0">
                <a:solidFill>
                  <a:schemeClr val="tx1">
                    <a:lumMod val="50000"/>
                    <a:lumOff val="50000"/>
                  </a:schemeClr>
                </a:solidFill>
                <a:latin typeface="Imago Book"/>
                <a:cs typeface="Imago Book"/>
              </a:defRPr>
            </a:lvl2pPr>
            <a:lvl3pPr marL="605750" indent="-144227">
              <a:lnSpc>
                <a:spcPct val="130000"/>
              </a:lnSpc>
              <a:buClr>
                <a:srgbClr val="82BF4A"/>
              </a:buClr>
              <a:buSzPct val="75000"/>
              <a:buFont typeface="Wingdings" charset="2"/>
              <a:buChar char=""/>
              <a:defRPr sz="788" b="0" i="0">
                <a:solidFill>
                  <a:schemeClr val="tx1">
                    <a:lumMod val="50000"/>
                    <a:lumOff val="50000"/>
                  </a:schemeClr>
                </a:solidFill>
                <a:latin typeface="Imago Book"/>
                <a:cs typeface="Imago Book"/>
              </a:defRPr>
            </a:lvl3pPr>
            <a:lvl4pPr>
              <a:lnSpc>
                <a:spcPct val="130000"/>
              </a:lnSpc>
              <a:defRPr sz="788">
                <a:latin typeface="Oakleaf"/>
                <a:cs typeface="Oakleaf"/>
              </a:defRPr>
            </a:lvl4pPr>
            <a:lvl5pPr>
              <a:lnSpc>
                <a:spcPct val="130000"/>
              </a:lnSpc>
              <a:defRPr sz="788">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8" name="Content Placeholder 12"/>
          <p:cNvSpPr>
            <a:spLocks noGrp="1"/>
          </p:cNvSpPr>
          <p:nvPr>
            <p:ph sz="quarter" idx="17"/>
          </p:nvPr>
        </p:nvSpPr>
        <p:spPr>
          <a:xfrm>
            <a:off x="5772153" y="4794254"/>
            <a:ext cx="2454275" cy="1343025"/>
          </a:xfrm>
          <a:prstGeom prst="rect">
            <a:avLst/>
          </a:prstGeom>
        </p:spPr>
        <p:txBody>
          <a:bodyPr vert="horz" lIns="82048" tIns="41025" rIns="82048" bIns="41025"/>
          <a:lstStyle>
            <a:lvl1pPr marL="0" indent="0">
              <a:lnSpc>
                <a:spcPct val="130000"/>
              </a:lnSpc>
              <a:defRPr sz="900" b="0" i="0">
                <a:solidFill>
                  <a:schemeClr val="tx1">
                    <a:lumMod val="50000"/>
                    <a:lumOff val="50000"/>
                  </a:schemeClr>
                </a:solidFill>
                <a:latin typeface="Imago Book"/>
                <a:cs typeface="Imago Book"/>
              </a:defRPr>
            </a:lvl1pPr>
            <a:lvl2pPr marL="0" indent="0">
              <a:lnSpc>
                <a:spcPct val="130000"/>
              </a:lnSpc>
              <a:defRPr sz="788" b="0" i="0">
                <a:solidFill>
                  <a:schemeClr val="tx1">
                    <a:lumMod val="50000"/>
                    <a:lumOff val="50000"/>
                  </a:schemeClr>
                </a:solidFill>
                <a:latin typeface="Imago Book"/>
                <a:cs typeface="Imago Book"/>
              </a:defRPr>
            </a:lvl2pPr>
            <a:lvl3pPr marL="605750" indent="-144227">
              <a:lnSpc>
                <a:spcPct val="130000"/>
              </a:lnSpc>
              <a:buClr>
                <a:srgbClr val="82BF4A"/>
              </a:buClr>
              <a:buSzPct val="75000"/>
              <a:buFont typeface="Wingdings" charset="2"/>
              <a:buChar char=""/>
              <a:defRPr sz="788" b="0" i="0">
                <a:solidFill>
                  <a:schemeClr val="tx1">
                    <a:lumMod val="50000"/>
                    <a:lumOff val="50000"/>
                  </a:schemeClr>
                </a:solidFill>
                <a:latin typeface="Imago Book"/>
                <a:cs typeface="Imago Book"/>
              </a:defRPr>
            </a:lvl3pPr>
            <a:lvl4pPr>
              <a:lnSpc>
                <a:spcPct val="130000"/>
              </a:lnSpc>
              <a:defRPr sz="788">
                <a:latin typeface="Oakleaf"/>
                <a:cs typeface="Oakleaf"/>
              </a:defRPr>
            </a:lvl4pPr>
            <a:lvl5pPr>
              <a:lnSpc>
                <a:spcPct val="130000"/>
              </a:lnSpc>
              <a:defRPr sz="788">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950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91" name="Rectangle 19"/>
          <p:cNvSpPr>
            <a:spLocks noChangeArrowheads="1"/>
          </p:cNvSpPr>
          <p:nvPr userDrawn="1"/>
        </p:nvSpPr>
        <p:spPr bwMode="auto">
          <a:xfrm>
            <a:off x="0" y="0"/>
            <a:ext cx="3810000" cy="6858000"/>
          </a:xfrm>
          <a:prstGeom prst="rect">
            <a:avLst/>
          </a:prstGeom>
          <a:gradFill rotWithShape="1">
            <a:gsLst>
              <a:gs pos="0">
                <a:srgbClr val="89B03D"/>
              </a:gs>
              <a:gs pos="100000">
                <a:srgbClr val="89B03D">
                  <a:gamma/>
                  <a:tint val="73725"/>
                  <a:invGamma/>
                </a:srgbClr>
              </a:gs>
            </a:gsLst>
            <a:lin ang="2700000" scaled="1"/>
          </a:gradFill>
          <a:ln w="9525">
            <a:noFill/>
            <a:miter lim="800000"/>
            <a:headEnd/>
            <a:tailEnd/>
          </a:ln>
          <a:effectLst/>
        </p:spPr>
        <p:txBody>
          <a:bodyPr wrap="none" anchor="ctr"/>
          <a:lstStyle/>
          <a:p>
            <a:endParaRPr lang="en-US" dirty="0"/>
          </a:p>
        </p:txBody>
      </p:sp>
      <p:pic>
        <p:nvPicPr>
          <p:cNvPr id="3090" name="Picture 18" descr="TNCLogoPrimary_CMYK"/>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685800" y="4038600"/>
            <a:ext cx="2667000" cy="1020763"/>
          </a:xfrm>
          <a:prstGeom prst="rect">
            <a:avLst/>
          </a:prstGeom>
          <a:noFill/>
        </p:spPr>
      </p:pic>
      <p:sp>
        <p:nvSpPr>
          <p:cNvPr id="3075" name="Rectangle 3"/>
          <p:cNvSpPr>
            <a:spLocks noGrp="1" noChangeArrowheads="1"/>
          </p:cNvSpPr>
          <p:nvPr>
            <p:ph type="ctrTitle"/>
          </p:nvPr>
        </p:nvSpPr>
        <p:spPr>
          <a:xfrm>
            <a:off x="4191000" y="3886200"/>
            <a:ext cx="4572000" cy="838200"/>
          </a:xfrm>
        </p:spPr>
        <p:txBody>
          <a:bodyPr/>
          <a:lstStyle>
            <a:lvl1pPr>
              <a:defRPr/>
            </a:lvl1pPr>
          </a:lstStyle>
          <a:p>
            <a:r>
              <a:rPr lang="en-GB"/>
              <a:t>Click to edit Master title style</a:t>
            </a:r>
          </a:p>
        </p:txBody>
      </p:sp>
      <p:sp>
        <p:nvSpPr>
          <p:cNvPr id="3076" name="Rectangle 4"/>
          <p:cNvSpPr>
            <a:spLocks noGrp="1" noChangeArrowheads="1"/>
          </p:cNvSpPr>
          <p:nvPr>
            <p:ph type="subTitle" idx="1"/>
          </p:nvPr>
        </p:nvSpPr>
        <p:spPr>
          <a:xfrm>
            <a:off x="4191000" y="4724400"/>
            <a:ext cx="4572000" cy="609600"/>
          </a:xfrm>
        </p:spPr>
        <p:txBody>
          <a:bodyPr/>
          <a:lstStyle>
            <a:lvl1pPr marL="0" indent="0">
              <a:defRPr/>
            </a:lvl1pPr>
          </a:lstStyle>
          <a:p>
            <a:r>
              <a:rPr lang="en-GB"/>
              <a:t>Click to edit Master subtitle style</a:t>
            </a:r>
          </a:p>
        </p:txBody>
      </p:sp>
    </p:spTree>
    <p:extLst>
      <p:ext uri="{BB962C8B-B14F-4D97-AF65-F5344CB8AC3E}">
        <p14:creationId xmlns:p14="http://schemas.microsoft.com/office/powerpoint/2010/main" val="338838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229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9834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1937945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828800"/>
            <a:ext cx="3276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3674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418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647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9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2801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5136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109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219200"/>
            <a:ext cx="16764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33600" y="1219200"/>
            <a:ext cx="4876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55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11725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2514039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2729918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395992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255208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3229925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B8E78F-C1AB-45C2-81EA-4E3AA5176D78}" type="datetimeFigureOut">
              <a:rPr lang="en-US" smtClean="0"/>
              <a:t>10/22/2018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24B357-8601-4F45-96FC-14CC0B3FC441}" type="slidenum">
              <a:rPr lang="en-US" smtClean="0"/>
              <a:t>‹#›</a:t>
            </a:fld>
            <a:endParaRPr lang="en-US" dirty="0"/>
          </a:p>
        </p:txBody>
      </p:sp>
    </p:spTree>
    <p:extLst>
      <p:ext uri="{BB962C8B-B14F-4D97-AF65-F5344CB8AC3E}">
        <p14:creationId xmlns:p14="http://schemas.microsoft.com/office/powerpoint/2010/main" val="24091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8E78F-C1AB-45C2-81EA-4E3AA5176D78}" type="datetimeFigureOut">
              <a:rPr lang="en-US" smtClean="0"/>
              <a:t>10/22/2018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4B357-8601-4F45-96FC-14CC0B3FC441}" type="slidenum">
              <a:rPr lang="en-US" smtClean="0"/>
              <a:t>‹#›</a:t>
            </a:fld>
            <a:endParaRPr lang="en-US" dirty="0"/>
          </a:p>
        </p:txBody>
      </p:sp>
    </p:spTree>
    <p:extLst>
      <p:ext uri="{BB962C8B-B14F-4D97-AF65-F5344CB8AC3E}">
        <p14:creationId xmlns:p14="http://schemas.microsoft.com/office/powerpoint/2010/main" val="19855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95" r:id="rId15"/>
    <p:sldLayoutId id="214748368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 name="Rectangle 24"/>
          <p:cNvSpPr>
            <a:spLocks noChangeArrowheads="1"/>
          </p:cNvSpPr>
          <p:nvPr userDrawn="1"/>
        </p:nvSpPr>
        <p:spPr bwMode="auto">
          <a:xfrm>
            <a:off x="0" y="0"/>
            <a:ext cx="1905000" cy="6858000"/>
          </a:xfrm>
          <a:prstGeom prst="rect">
            <a:avLst/>
          </a:prstGeom>
          <a:gradFill rotWithShape="1">
            <a:gsLst>
              <a:gs pos="0">
                <a:srgbClr val="89B03D"/>
              </a:gs>
              <a:gs pos="100000">
                <a:srgbClr val="89B03D">
                  <a:gamma/>
                  <a:tint val="73725"/>
                  <a:invGamma/>
                </a:srgbClr>
              </a:gs>
            </a:gsLst>
            <a:lin ang="27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auto">
          <a:xfrm>
            <a:off x="2133600" y="1219200"/>
            <a:ext cx="6705600" cy="503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Slide Title</a:t>
            </a:r>
            <a:endParaRPr lang="en-GB"/>
          </a:p>
        </p:txBody>
      </p:sp>
      <p:sp>
        <p:nvSpPr>
          <p:cNvPr id="1027" name="Rectangle 3"/>
          <p:cNvSpPr>
            <a:spLocks noGrp="1" noChangeArrowheads="1"/>
          </p:cNvSpPr>
          <p:nvPr>
            <p:ph type="body" idx="1"/>
          </p:nvPr>
        </p:nvSpPr>
        <p:spPr bwMode="auto">
          <a:xfrm>
            <a:off x="2133600" y="1828800"/>
            <a:ext cx="6705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pic>
        <p:nvPicPr>
          <p:cNvPr id="1047" name="Picture 23" descr="TNCLogoPrimary_CMYK"/>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304800" y="6111875"/>
            <a:ext cx="1295400" cy="496888"/>
          </a:xfrm>
          <a:prstGeom prst="rect">
            <a:avLst/>
          </a:prstGeom>
          <a:noFill/>
        </p:spPr>
      </p:pic>
    </p:spTree>
    <p:extLst>
      <p:ext uri="{BB962C8B-B14F-4D97-AF65-F5344CB8AC3E}">
        <p14:creationId xmlns:p14="http://schemas.microsoft.com/office/powerpoint/2010/main" val="2762836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fontAlgn="base">
        <a:spcBef>
          <a:spcPct val="0"/>
        </a:spcBef>
        <a:spcAft>
          <a:spcPct val="0"/>
        </a:spcAft>
        <a:defRPr sz="3200" b="1">
          <a:solidFill>
            <a:schemeClr val="tx1"/>
          </a:solidFill>
          <a:latin typeface="+mj-lt"/>
          <a:ea typeface="+mj-ea"/>
          <a:cs typeface="+mj-cs"/>
        </a:defRPr>
      </a:lvl1pPr>
      <a:lvl2pPr algn="l" rtl="0" fontAlgn="base">
        <a:spcBef>
          <a:spcPct val="0"/>
        </a:spcBef>
        <a:spcAft>
          <a:spcPct val="0"/>
        </a:spcAft>
        <a:defRPr sz="3200" b="1">
          <a:solidFill>
            <a:schemeClr val="tx1"/>
          </a:solidFill>
          <a:latin typeface="ImagoBook" pitchFamily="2" charset="0"/>
        </a:defRPr>
      </a:lvl2pPr>
      <a:lvl3pPr algn="l" rtl="0" fontAlgn="base">
        <a:spcBef>
          <a:spcPct val="0"/>
        </a:spcBef>
        <a:spcAft>
          <a:spcPct val="0"/>
        </a:spcAft>
        <a:defRPr sz="3200" b="1">
          <a:solidFill>
            <a:schemeClr val="tx1"/>
          </a:solidFill>
          <a:latin typeface="ImagoBook" pitchFamily="2" charset="0"/>
        </a:defRPr>
      </a:lvl3pPr>
      <a:lvl4pPr algn="l" rtl="0" fontAlgn="base">
        <a:spcBef>
          <a:spcPct val="0"/>
        </a:spcBef>
        <a:spcAft>
          <a:spcPct val="0"/>
        </a:spcAft>
        <a:defRPr sz="3200" b="1">
          <a:solidFill>
            <a:schemeClr val="tx1"/>
          </a:solidFill>
          <a:latin typeface="ImagoBook" pitchFamily="2" charset="0"/>
        </a:defRPr>
      </a:lvl4pPr>
      <a:lvl5pPr algn="l" rtl="0" fontAlgn="base">
        <a:spcBef>
          <a:spcPct val="0"/>
        </a:spcBef>
        <a:spcAft>
          <a:spcPct val="0"/>
        </a:spcAft>
        <a:defRPr sz="3200" b="1">
          <a:solidFill>
            <a:schemeClr val="tx1"/>
          </a:solidFill>
          <a:latin typeface="ImagoBook" pitchFamily="2" charset="0"/>
        </a:defRPr>
      </a:lvl5pPr>
      <a:lvl6pPr marL="457200" algn="l" rtl="0" fontAlgn="base">
        <a:spcBef>
          <a:spcPct val="0"/>
        </a:spcBef>
        <a:spcAft>
          <a:spcPct val="0"/>
        </a:spcAft>
        <a:defRPr sz="3200" b="1">
          <a:solidFill>
            <a:schemeClr val="tx1"/>
          </a:solidFill>
          <a:latin typeface="ImagoBook" pitchFamily="2" charset="0"/>
        </a:defRPr>
      </a:lvl6pPr>
      <a:lvl7pPr marL="914400" algn="l" rtl="0" fontAlgn="base">
        <a:spcBef>
          <a:spcPct val="0"/>
        </a:spcBef>
        <a:spcAft>
          <a:spcPct val="0"/>
        </a:spcAft>
        <a:defRPr sz="3200" b="1">
          <a:solidFill>
            <a:schemeClr val="tx1"/>
          </a:solidFill>
          <a:latin typeface="ImagoBook" pitchFamily="2" charset="0"/>
        </a:defRPr>
      </a:lvl7pPr>
      <a:lvl8pPr marL="1371600" algn="l" rtl="0" fontAlgn="base">
        <a:spcBef>
          <a:spcPct val="0"/>
        </a:spcBef>
        <a:spcAft>
          <a:spcPct val="0"/>
        </a:spcAft>
        <a:defRPr sz="3200" b="1">
          <a:solidFill>
            <a:schemeClr val="tx1"/>
          </a:solidFill>
          <a:latin typeface="ImagoBook" pitchFamily="2" charset="0"/>
        </a:defRPr>
      </a:lvl8pPr>
      <a:lvl9pPr marL="1828800" algn="l" rtl="0" fontAlgn="base">
        <a:spcBef>
          <a:spcPct val="0"/>
        </a:spcBef>
        <a:spcAft>
          <a:spcPct val="0"/>
        </a:spcAft>
        <a:defRPr sz="3200" b="1">
          <a:solidFill>
            <a:schemeClr val="tx1"/>
          </a:solidFill>
          <a:latin typeface="ImagoBook" pitchFamily="2" charset="0"/>
        </a:defRPr>
      </a:lvl9pPr>
    </p:titleStyle>
    <p:bodyStyle>
      <a:lvl1pPr marL="342900" indent="-342900" algn="l" rtl="0" fontAlgn="base">
        <a:spcBef>
          <a:spcPct val="20000"/>
        </a:spcBef>
        <a:spcAft>
          <a:spcPct val="0"/>
        </a:spcAft>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84.emf"/></Relationships>
</file>

<file path=ppt/slides/_rels/slide4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88.emf"/></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68DDF-7072-4E8D-857A-01F88D2DF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0"/>
            <a:ext cx="12192000" cy="6858000"/>
          </a:xfrm>
          <a:prstGeom prst="rect">
            <a:avLst/>
          </a:prstGeom>
        </p:spPr>
      </p:pic>
      <p:pic>
        <p:nvPicPr>
          <p:cNvPr id="7" name="Picture 6">
            <a:extLst>
              <a:ext uri="{FF2B5EF4-FFF2-40B4-BE49-F238E27FC236}">
                <a16:creationId xmlns:a16="http://schemas.microsoft.com/office/drawing/2014/main" id="{12F2E10F-C43E-451F-8C2C-96052F933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1" t="17737" r="9979" b="20186"/>
          <a:stretch/>
        </p:blipFill>
        <p:spPr>
          <a:xfrm>
            <a:off x="76200" y="53502"/>
            <a:ext cx="3326860" cy="1293779"/>
          </a:xfrm>
          <a:prstGeom prst="rect">
            <a:avLst/>
          </a:prstGeom>
        </p:spPr>
      </p:pic>
      <p:sp>
        <p:nvSpPr>
          <p:cNvPr id="4" name="Title 3">
            <a:extLst>
              <a:ext uri="{FF2B5EF4-FFF2-40B4-BE49-F238E27FC236}">
                <a16:creationId xmlns:a16="http://schemas.microsoft.com/office/drawing/2014/main" id="{45EE5E38-AC91-4F87-83B2-EADAAAF43451}"/>
              </a:ext>
            </a:extLst>
          </p:cNvPr>
          <p:cNvSpPr>
            <a:spLocks noGrp="1"/>
          </p:cNvSpPr>
          <p:nvPr>
            <p:ph type="title"/>
          </p:nvPr>
        </p:nvSpPr>
        <p:spPr>
          <a:xfrm>
            <a:off x="405246" y="4876800"/>
            <a:ext cx="8333507" cy="1927698"/>
          </a:xfrm>
          <a:ln>
            <a:noFill/>
          </a:ln>
        </p:spPr>
        <p:txBody>
          <a:bodyPr/>
          <a:lstStyle/>
          <a:p>
            <a:r>
              <a:rPr lang="en-US" sz="4000" b="1" i="1" dirty="0">
                <a:ln w="3175">
                  <a:solidFill>
                    <a:schemeClr val="tx1"/>
                  </a:solidFill>
                </a:ln>
                <a:latin typeface="Whitney Office" pitchFamily="2" charset="0"/>
              </a:rPr>
              <a:t>Land of the Swamp White Oak</a:t>
            </a:r>
            <a:br>
              <a:rPr lang="en-US" b="1" i="1" dirty="0">
                <a:ln w="3175">
                  <a:solidFill>
                    <a:schemeClr val="tx1"/>
                  </a:solidFill>
                </a:ln>
                <a:latin typeface="Whitney Office" pitchFamily="2" charset="0"/>
              </a:rPr>
            </a:br>
            <a:r>
              <a:rPr lang="en-US" sz="2800" b="1" dirty="0">
                <a:ln w="3175">
                  <a:solidFill>
                    <a:schemeClr val="tx1"/>
                  </a:solidFill>
                </a:ln>
                <a:latin typeface="Whitney Office" pitchFamily="2" charset="0"/>
              </a:rPr>
              <a:t>Floodplain Conservation in Iowa’s</a:t>
            </a:r>
            <a:br>
              <a:rPr lang="en-US" sz="2800" b="1" dirty="0">
                <a:ln w="3175">
                  <a:solidFill>
                    <a:schemeClr val="tx1"/>
                  </a:solidFill>
                </a:ln>
                <a:latin typeface="Whitney Office" pitchFamily="2" charset="0"/>
              </a:rPr>
            </a:br>
            <a:r>
              <a:rPr lang="en-US" sz="2800" b="1" dirty="0">
                <a:ln w="3175">
                  <a:solidFill>
                    <a:schemeClr val="tx1"/>
                  </a:solidFill>
                </a:ln>
                <a:latin typeface="Whitney Office" pitchFamily="2" charset="0"/>
              </a:rPr>
              <a:t>Most Biologically Diverse Landscape</a:t>
            </a:r>
            <a:endParaRPr lang="en-US" b="1" dirty="0">
              <a:ln w="3175">
                <a:solidFill>
                  <a:schemeClr val="tx1"/>
                </a:solidFill>
              </a:ln>
              <a:latin typeface="Whitney Office" pitchFamily="2" charset="0"/>
            </a:endParaRPr>
          </a:p>
        </p:txBody>
      </p:sp>
    </p:spTree>
    <p:extLst>
      <p:ext uri="{BB962C8B-B14F-4D97-AF65-F5344CB8AC3E}">
        <p14:creationId xmlns:p14="http://schemas.microsoft.com/office/powerpoint/2010/main" val="334561259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6B5F3A-84F2-4580-8228-5BD1807F2621}"/>
              </a:ext>
            </a:extLst>
          </p:cNvPr>
          <p:cNvPicPr>
            <a:picLocks noChangeAspect="1"/>
          </p:cNvPicPr>
          <p:nvPr/>
        </p:nvPicPr>
        <p:blipFill rotWithShape="1">
          <a:blip r:embed="rId3"/>
          <a:srcRect l="27182" t="25206" r="21569" b="14987"/>
          <a:stretch/>
        </p:blipFill>
        <p:spPr>
          <a:xfrm>
            <a:off x="6162070" y="4186518"/>
            <a:ext cx="3571270" cy="3124752"/>
          </a:xfrm>
          <a:prstGeom prst="rect">
            <a:avLst/>
          </a:prstGeom>
        </p:spPr>
      </p:pic>
      <p:pic>
        <p:nvPicPr>
          <p:cNvPr id="23555" name="Picture 3" descr="C:\Users\matt_fisher\Desktop\Audobon\M1020609-1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6216" y="0"/>
            <a:ext cx="388597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876516B9-2FEA-4E6F-B478-A451199D7259}"/>
              </a:ext>
            </a:extLst>
          </p:cNvPr>
          <p:cNvPicPr>
            <a:picLocks noGrp="1" noChangeAspect="1"/>
          </p:cNvPicPr>
          <p:nvPr>
            <p:ph idx="1"/>
          </p:nvPr>
        </p:nvPicPr>
        <p:blipFill>
          <a:blip r:embed="rId5"/>
          <a:stretch>
            <a:fillRect/>
          </a:stretch>
        </p:blipFill>
        <p:spPr>
          <a:xfrm>
            <a:off x="6162070" y="-48190"/>
            <a:ext cx="3333063" cy="4441715"/>
          </a:xfrm>
          <a:prstGeom prst="rect">
            <a:avLst/>
          </a:prstGeom>
        </p:spPr>
      </p:pic>
      <p:pic>
        <p:nvPicPr>
          <p:cNvPr id="23554" name="Picture 2" descr="C:\Users\matt_fisher\Desktop\Audobon\Hanging Bog 2-10-09 0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4" y="-304800"/>
            <a:ext cx="3238699"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Users\matt_fisher\Desktop\Audobon\SWO050809-1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4358" y="4136915"/>
            <a:ext cx="4005263" cy="30037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Users\matt_fisher\Desktop\Audobon\M1110809-3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853" y="3200400"/>
            <a:ext cx="3541899" cy="4722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EDF839E-4766-4C87-87BE-C6319071712A}"/>
              </a:ext>
            </a:extLst>
          </p:cNvPr>
          <p:cNvPicPr>
            <a:picLocks noChangeAspect="1"/>
          </p:cNvPicPr>
          <p:nvPr/>
        </p:nvPicPr>
        <p:blipFill>
          <a:blip r:embed="rId9"/>
          <a:stretch>
            <a:fillRect/>
          </a:stretch>
        </p:blipFill>
        <p:spPr>
          <a:xfrm>
            <a:off x="3228975" y="0"/>
            <a:ext cx="3170195" cy="4224894"/>
          </a:xfrm>
          <a:prstGeom prst="rect">
            <a:avLst/>
          </a:prstGeom>
        </p:spPr>
      </p:pic>
    </p:spTree>
    <p:extLst>
      <p:ext uri="{BB962C8B-B14F-4D97-AF65-F5344CB8AC3E}">
        <p14:creationId xmlns:p14="http://schemas.microsoft.com/office/powerpoint/2010/main" val="301598352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0"/>
            <a:ext cx="5143500" cy="6858000"/>
          </a:xfrm>
          <a:prstGeom prst="rect">
            <a:avLst/>
          </a:prstGeom>
        </p:spPr>
      </p:pic>
    </p:spTree>
    <p:extLst>
      <p:ext uri="{BB962C8B-B14F-4D97-AF65-F5344CB8AC3E}">
        <p14:creationId xmlns:p14="http://schemas.microsoft.com/office/powerpoint/2010/main" val="337581294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F7709-EE67-4708-9F29-F556CC6F6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43000" y="1143000"/>
            <a:ext cx="6858000" cy="4572000"/>
          </a:xfrm>
          <a:prstGeom prst="rect">
            <a:avLst/>
          </a:prstGeom>
        </p:spPr>
      </p:pic>
    </p:spTree>
    <p:extLst>
      <p:ext uri="{BB962C8B-B14F-4D97-AF65-F5344CB8AC3E}">
        <p14:creationId xmlns:p14="http://schemas.microsoft.com/office/powerpoint/2010/main" val="90086723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5A117D-3E67-4A37-BA39-6D4BE6EB7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84" y="3152494"/>
            <a:ext cx="5594587" cy="3705506"/>
          </a:xfrm>
          <a:prstGeom prst="rect">
            <a:avLst/>
          </a:prstGeom>
        </p:spPr>
      </p:pic>
      <p:pic>
        <p:nvPicPr>
          <p:cNvPr id="4" name="Picture 3">
            <a:extLst>
              <a:ext uri="{FF2B5EF4-FFF2-40B4-BE49-F238E27FC236}">
                <a16:creationId xmlns:a16="http://schemas.microsoft.com/office/drawing/2014/main" id="{2B5E7510-D8AD-4C7A-9152-B77C7F1C9988}"/>
              </a:ext>
            </a:extLst>
          </p:cNvPr>
          <p:cNvPicPr/>
          <p:nvPr/>
        </p:nvPicPr>
        <p:blipFill rotWithShape="1">
          <a:blip r:embed="rId4" cstate="print">
            <a:extLst>
              <a:ext uri="{28A0092B-C50C-407E-A947-70E740481C1C}">
                <a14:useLocalDpi xmlns:a14="http://schemas.microsoft.com/office/drawing/2010/main" val="0"/>
              </a:ext>
            </a:extLst>
          </a:blip>
          <a:srcRect t="32852" r="4026"/>
          <a:stretch/>
        </p:blipFill>
        <p:spPr>
          <a:xfrm>
            <a:off x="4352802" y="0"/>
            <a:ext cx="2581398" cy="3152494"/>
          </a:xfrm>
          <a:prstGeom prst="rect">
            <a:avLst/>
          </a:prstGeom>
        </p:spPr>
      </p:pic>
      <p:pic>
        <p:nvPicPr>
          <p:cNvPr id="2" name="Picture 1" descr="C:\Users\dmaxson\Documents\My Received Files\0613171216_HDR.jpg">
            <a:extLst>
              <a:ext uri="{FF2B5EF4-FFF2-40B4-BE49-F238E27FC236}">
                <a16:creationId xmlns:a16="http://schemas.microsoft.com/office/drawing/2014/main" id="{B5797B00-9841-436C-AEC2-5C8751B7057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5651" y="0"/>
            <a:ext cx="2331720" cy="4148455"/>
          </a:xfrm>
          <a:prstGeom prst="rect">
            <a:avLst/>
          </a:prstGeom>
          <a:noFill/>
          <a:ln>
            <a:noFill/>
          </a:ln>
        </p:spPr>
      </p:pic>
      <p:pic>
        <p:nvPicPr>
          <p:cNvPr id="3" name="Picture 2">
            <a:extLst>
              <a:ext uri="{FF2B5EF4-FFF2-40B4-BE49-F238E27FC236}">
                <a16:creationId xmlns:a16="http://schemas.microsoft.com/office/drawing/2014/main" id="{39FDC0F3-CA1B-4F45-85A0-81D3C17DF3A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6847" y="0"/>
            <a:ext cx="2996529" cy="5283679"/>
          </a:xfrm>
          <a:prstGeom prst="rect">
            <a:avLst/>
          </a:prstGeom>
        </p:spPr>
      </p:pic>
      <p:pic>
        <p:nvPicPr>
          <p:cNvPr id="5" name="Picture 4" descr="C:\Users\dmaxson\Pictures\2016-07-25 001\IMGP0274.JPG">
            <a:extLst>
              <a:ext uri="{FF2B5EF4-FFF2-40B4-BE49-F238E27FC236}">
                <a16:creationId xmlns:a16="http://schemas.microsoft.com/office/drawing/2014/main" id="{CA10D1F7-3477-4DA3-82FA-FDBF9B3A22E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824" y="0"/>
            <a:ext cx="2406051" cy="4148455"/>
          </a:xfrm>
          <a:prstGeom prst="rect">
            <a:avLst/>
          </a:prstGeom>
          <a:noFill/>
          <a:ln>
            <a:noFill/>
          </a:ln>
        </p:spPr>
      </p:pic>
      <p:pic>
        <p:nvPicPr>
          <p:cNvPr id="11" name="Picture 10">
            <a:extLst>
              <a:ext uri="{FF2B5EF4-FFF2-40B4-BE49-F238E27FC236}">
                <a16:creationId xmlns:a16="http://schemas.microsoft.com/office/drawing/2014/main" id="{389D5EA4-1BFB-43CD-95ED-80C8604E57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34" y="4060964"/>
            <a:ext cx="3729382" cy="2797036"/>
          </a:xfrm>
          <a:prstGeom prst="rect">
            <a:avLst/>
          </a:prstGeom>
        </p:spPr>
      </p:pic>
      <p:pic>
        <p:nvPicPr>
          <p:cNvPr id="9" name="Picture 8">
            <a:extLst>
              <a:ext uri="{FF2B5EF4-FFF2-40B4-BE49-F238E27FC236}">
                <a16:creationId xmlns:a16="http://schemas.microsoft.com/office/drawing/2014/main" id="{40C04BB3-E1B4-4F5F-B714-1C04B3AA08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3712" y="3581400"/>
            <a:ext cx="2170216" cy="3276600"/>
          </a:xfrm>
          <a:prstGeom prst="rect">
            <a:avLst/>
          </a:prstGeom>
        </p:spPr>
      </p:pic>
    </p:spTree>
    <p:extLst>
      <p:ext uri="{BB962C8B-B14F-4D97-AF65-F5344CB8AC3E}">
        <p14:creationId xmlns:p14="http://schemas.microsoft.com/office/powerpoint/2010/main" val="417758241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28EC5-2C46-461B-93C4-50B7A7F02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88"/>
            <a:ext cx="9144000" cy="6858000"/>
          </a:xfrm>
          <a:prstGeom prst="rect">
            <a:avLst/>
          </a:prstGeom>
        </p:spPr>
      </p:pic>
      <p:sp>
        <p:nvSpPr>
          <p:cNvPr id="11269" name="Rectangle 5"/>
          <p:cNvSpPr>
            <a:spLocks noGrp="1" noChangeArrowheads="1"/>
          </p:cNvSpPr>
          <p:nvPr>
            <p:ph type="title"/>
          </p:nvPr>
        </p:nvSpPr>
        <p:spPr>
          <a:xfrm>
            <a:off x="1676400" y="4953000"/>
            <a:ext cx="6705600" cy="503238"/>
          </a:xfrm>
          <a:noFill/>
          <a:ln/>
        </p:spPr>
        <p:txBody>
          <a:bodyPr>
            <a:noAutofit/>
          </a:bodyPr>
          <a:lstStyle/>
          <a:p>
            <a:pPr algn="ctr"/>
            <a:r>
              <a:rPr lang="en-US" sz="4000" b="1" i="1" dirty="0">
                <a:ln w="3175">
                  <a:solidFill>
                    <a:schemeClr val="tx1"/>
                  </a:solidFill>
                </a:ln>
                <a:solidFill>
                  <a:schemeClr val="bg1"/>
                </a:solidFill>
                <a:latin typeface="Whitney Office" pitchFamily="2" charset="0"/>
              </a:rPr>
              <a:t>Channel Fen</a:t>
            </a:r>
            <a:endParaRPr lang="en-US" b="1" i="1" dirty="0">
              <a:ln w="3175">
                <a:solidFill>
                  <a:schemeClr val="tx1"/>
                </a:solidFill>
              </a:ln>
              <a:solidFill>
                <a:schemeClr val="bg1"/>
              </a:solidFill>
              <a:latin typeface="Whitney Office" pitchFamily="2" charset="0"/>
            </a:endParaRPr>
          </a:p>
        </p:txBody>
      </p:sp>
    </p:spTree>
    <p:extLst>
      <p:ext uri="{BB962C8B-B14F-4D97-AF65-F5344CB8AC3E}">
        <p14:creationId xmlns:p14="http://schemas.microsoft.com/office/powerpoint/2010/main" val="1830440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2466" name="Picture 2" descr="C:\Documents and Settings\mfisher\My Documents\Employee Stuff\DNR Files\Wetlands\Fens\FenDiagram.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7238999" cy="6857999"/>
          </a:xfrm>
          <a:prstGeom prst="rect">
            <a:avLst/>
          </a:prstGeom>
          <a:noFill/>
        </p:spPr>
      </p:pic>
      <p:pic>
        <p:nvPicPr>
          <p:cNvPr id="3" name="Picture 2">
            <a:extLst>
              <a:ext uri="{FF2B5EF4-FFF2-40B4-BE49-F238E27FC236}">
                <a16:creationId xmlns:a16="http://schemas.microsoft.com/office/drawing/2014/main" id="{525BD3B5-3825-420F-99C7-24F387964136}"/>
              </a:ext>
            </a:extLst>
          </p:cNvPr>
          <p:cNvPicPr>
            <a:picLocks noChangeAspect="1"/>
          </p:cNvPicPr>
          <p:nvPr/>
        </p:nvPicPr>
        <p:blipFill>
          <a:blip r:embed="rId4"/>
          <a:stretch>
            <a:fillRect/>
          </a:stretch>
        </p:blipFill>
        <p:spPr>
          <a:xfrm>
            <a:off x="3610652" y="0"/>
            <a:ext cx="5533348" cy="3428999"/>
          </a:xfrm>
          <a:prstGeom prst="rect">
            <a:avLst/>
          </a:prstGeom>
        </p:spPr>
      </p:pic>
    </p:spTree>
    <p:extLst>
      <p:ext uri="{BB962C8B-B14F-4D97-AF65-F5344CB8AC3E}">
        <p14:creationId xmlns:p14="http://schemas.microsoft.com/office/powerpoint/2010/main" val="31295779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4C6E-998B-453F-95AE-F35BFFE0907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64A4F62-371C-49D0-B16C-D66CB0B5602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41477F9-5AA4-415F-90DC-202A48DE9D77}"/>
              </a:ext>
            </a:extLst>
          </p:cNvPr>
          <p:cNvPicPr>
            <a:picLocks noChangeAspect="1"/>
          </p:cNvPicPr>
          <p:nvPr/>
        </p:nvPicPr>
        <p:blipFill>
          <a:blip r:embed="rId3"/>
          <a:stretch>
            <a:fillRect/>
          </a:stretch>
        </p:blipFill>
        <p:spPr>
          <a:xfrm>
            <a:off x="-1" y="0"/>
            <a:ext cx="9430765" cy="6858000"/>
          </a:xfrm>
          <a:prstGeom prst="rect">
            <a:avLst/>
          </a:prstGeom>
        </p:spPr>
      </p:pic>
    </p:spTree>
    <p:extLst>
      <p:ext uri="{BB962C8B-B14F-4D97-AF65-F5344CB8AC3E}">
        <p14:creationId xmlns:p14="http://schemas.microsoft.com/office/powerpoint/2010/main" val="361291733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6C4A-19F1-46B4-BB0A-5CF9586DEB5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DE8166D-5B68-4114-813F-691E13B9983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533E382-0B7C-4CD8-8A0B-F97E6D26E1E0}"/>
              </a:ext>
            </a:extLst>
          </p:cNvPr>
          <p:cNvPicPr>
            <a:picLocks noChangeAspect="1"/>
          </p:cNvPicPr>
          <p:nvPr/>
        </p:nvPicPr>
        <p:blipFill>
          <a:blip r:embed="rId3"/>
          <a:stretch>
            <a:fillRect/>
          </a:stretch>
        </p:blipFill>
        <p:spPr>
          <a:xfrm>
            <a:off x="-22698" y="0"/>
            <a:ext cx="9437614" cy="6858000"/>
          </a:xfrm>
          <a:prstGeom prst="rect">
            <a:avLst/>
          </a:prstGeom>
        </p:spPr>
      </p:pic>
    </p:spTree>
    <p:extLst>
      <p:ext uri="{BB962C8B-B14F-4D97-AF65-F5344CB8AC3E}">
        <p14:creationId xmlns:p14="http://schemas.microsoft.com/office/powerpoint/2010/main" val="377559396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1441-1BD0-4E78-A15D-8BECD57DB57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C88F27-8C30-4EEB-BAD5-91716136F2F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AD09366-4DE5-4126-8CD9-E74B7738A150}"/>
              </a:ext>
            </a:extLst>
          </p:cNvPr>
          <p:cNvPicPr>
            <a:picLocks noChangeAspect="1"/>
          </p:cNvPicPr>
          <p:nvPr/>
        </p:nvPicPr>
        <p:blipFill>
          <a:blip r:embed="rId3"/>
          <a:stretch>
            <a:fillRect/>
          </a:stretch>
        </p:blipFill>
        <p:spPr>
          <a:xfrm>
            <a:off x="4864" y="-3504"/>
            <a:ext cx="9437549" cy="6861504"/>
          </a:xfrm>
          <a:prstGeom prst="rect">
            <a:avLst/>
          </a:prstGeom>
        </p:spPr>
      </p:pic>
    </p:spTree>
    <p:extLst>
      <p:ext uri="{BB962C8B-B14F-4D97-AF65-F5344CB8AC3E}">
        <p14:creationId xmlns:p14="http://schemas.microsoft.com/office/powerpoint/2010/main" val="11301439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409E4C-105E-463B-95C0-633DC40C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17" name="Title 16">
            <a:extLst>
              <a:ext uri="{FF2B5EF4-FFF2-40B4-BE49-F238E27FC236}">
                <a16:creationId xmlns:a16="http://schemas.microsoft.com/office/drawing/2014/main" id="{70024B6C-9705-4093-8DF3-CEDCB954254C}"/>
              </a:ext>
            </a:extLst>
          </p:cNvPr>
          <p:cNvSpPr>
            <a:spLocks noGrp="1"/>
          </p:cNvSpPr>
          <p:nvPr>
            <p:ph type="title"/>
          </p:nvPr>
        </p:nvSpPr>
        <p:spPr/>
        <p:txBody>
          <a:bodyPr>
            <a:normAutofit/>
          </a:bodyPr>
          <a:lstStyle/>
          <a:p>
            <a:r>
              <a:rPr lang="en-US" sz="4000" b="1" i="1" dirty="0">
                <a:latin typeface="Whitney Office" pitchFamily="2" charset="0"/>
              </a:rPr>
              <a:t>Alluvial wetlands</a:t>
            </a:r>
          </a:p>
        </p:txBody>
      </p:sp>
    </p:spTree>
    <p:extLst>
      <p:ext uri="{BB962C8B-B14F-4D97-AF65-F5344CB8AC3E}">
        <p14:creationId xmlns:p14="http://schemas.microsoft.com/office/powerpoint/2010/main" val="42700026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a:extLst>
              <a:ext uri="{FF2B5EF4-FFF2-40B4-BE49-F238E27FC236}">
                <a16:creationId xmlns:a16="http://schemas.microsoft.com/office/drawing/2014/main" id="{E1A0DDE4-C14B-4D6F-B0F9-ABD8AA8FA21D}"/>
              </a:ext>
            </a:extLst>
          </p:cNvPr>
          <p:cNvSpPr txBox="1">
            <a:spLocks/>
          </p:cNvSpPr>
          <p:nvPr/>
        </p:nvSpPr>
        <p:spPr>
          <a:xfrm>
            <a:off x="0" y="0"/>
            <a:ext cx="9144000" cy="6858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latin typeface="Whitney Office" pitchFamily="2" charset="0"/>
              </a:rPr>
              <a:t>  Our Mission: To conserve the lands and waters on which all life depends</a:t>
            </a:r>
          </a:p>
        </p:txBody>
      </p:sp>
      <p:pic>
        <p:nvPicPr>
          <p:cNvPr id="3" name="Picture 2"/>
          <p:cNvPicPr>
            <a:picLocks noChangeAspect="1"/>
          </p:cNvPicPr>
          <p:nvPr/>
        </p:nvPicPr>
        <p:blipFill>
          <a:blip r:embed="rId3" cstate="email"/>
          <a:stretch>
            <a:fillRect/>
          </a:stretch>
        </p:blipFill>
        <p:spPr>
          <a:xfrm>
            <a:off x="82020" y="5094201"/>
            <a:ext cx="1145765" cy="1263073"/>
          </a:xfrm>
          <a:prstGeom prst="rect">
            <a:avLst/>
          </a:prstGeom>
        </p:spPr>
      </p:pic>
      <p:pic>
        <p:nvPicPr>
          <p:cNvPr id="4" name="Picture 3"/>
          <p:cNvPicPr>
            <a:picLocks noChangeAspect="1"/>
          </p:cNvPicPr>
          <p:nvPr/>
        </p:nvPicPr>
        <p:blipFill>
          <a:blip r:embed="rId4" cstate="email"/>
          <a:stretch>
            <a:fillRect/>
          </a:stretch>
        </p:blipFill>
        <p:spPr>
          <a:xfrm>
            <a:off x="3276129" y="5454591"/>
            <a:ext cx="3996209" cy="823007"/>
          </a:xfrm>
          <a:prstGeom prst="rect">
            <a:avLst/>
          </a:prstGeom>
        </p:spPr>
      </p:pic>
      <p:pic>
        <p:nvPicPr>
          <p:cNvPr id="5" name="Picture 4"/>
          <p:cNvPicPr>
            <a:picLocks noChangeAspect="1"/>
          </p:cNvPicPr>
          <p:nvPr/>
        </p:nvPicPr>
        <p:blipFill>
          <a:blip r:embed="rId5" cstate="email"/>
          <a:stretch>
            <a:fillRect/>
          </a:stretch>
        </p:blipFill>
        <p:spPr>
          <a:xfrm>
            <a:off x="7838197" y="3065526"/>
            <a:ext cx="1229603" cy="1449474"/>
          </a:xfrm>
          <a:prstGeom prst="rect">
            <a:avLst/>
          </a:prstGeom>
        </p:spPr>
      </p:pic>
      <p:grpSp>
        <p:nvGrpSpPr>
          <p:cNvPr id="6" name="Group 5"/>
          <p:cNvGrpSpPr/>
          <p:nvPr/>
        </p:nvGrpSpPr>
        <p:grpSpPr>
          <a:xfrm>
            <a:off x="468876" y="1407742"/>
            <a:ext cx="2165108" cy="1131345"/>
            <a:chOff x="1792108" y="1692710"/>
            <a:chExt cx="1967893" cy="1169687"/>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2504" y="1692710"/>
              <a:ext cx="1524000" cy="947022"/>
            </a:xfrm>
            <a:prstGeom prst="rect">
              <a:avLst/>
            </a:prstGeom>
          </p:spPr>
        </p:pic>
        <p:sp>
          <p:nvSpPr>
            <p:cNvPr id="8" name="TextBox 7"/>
            <p:cNvSpPr txBox="1"/>
            <p:nvPr/>
          </p:nvSpPr>
          <p:spPr>
            <a:xfrm>
              <a:off x="1792108" y="2166756"/>
              <a:ext cx="762002" cy="575337"/>
            </a:xfrm>
            <a:prstGeom prst="rect">
              <a:avLst/>
            </a:prstGeom>
            <a:noFill/>
          </p:spPr>
          <p:txBody>
            <a:bodyPr wrap="square" rtlCol="0">
              <a:spAutoFit/>
            </a:bodyPr>
            <a:lstStyle/>
            <a:p>
              <a:pPr defTabSz="342900"/>
              <a:r>
                <a:rPr lang="en-US" b="1" dirty="0">
                  <a:solidFill>
                    <a:srgbClr val="595959"/>
                  </a:solidFill>
                  <a:latin typeface="Arial"/>
                  <a:cs typeface="Arial"/>
                </a:rPr>
                <a:t>50</a:t>
              </a:r>
            </a:p>
          </p:txBody>
        </p:sp>
        <p:sp>
          <p:nvSpPr>
            <p:cNvPr id="9" name="TextBox 8"/>
            <p:cNvSpPr txBox="1"/>
            <p:nvPr/>
          </p:nvSpPr>
          <p:spPr>
            <a:xfrm>
              <a:off x="1855002" y="2544189"/>
              <a:ext cx="1904999" cy="318208"/>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U.S. state chapters</a:t>
              </a:r>
            </a:p>
          </p:txBody>
        </p:sp>
      </p:grpSp>
      <p:grpSp>
        <p:nvGrpSpPr>
          <p:cNvPr id="10" name="Group 9"/>
          <p:cNvGrpSpPr/>
          <p:nvPr/>
        </p:nvGrpSpPr>
        <p:grpSpPr>
          <a:xfrm>
            <a:off x="3556705" y="1876235"/>
            <a:ext cx="2179749" cy="698875"/>
            <a:chOff x="1210734" y="3564468"/>
            <a:chExt cx="1981200" cy="722563"/>
          </a:xfrm>
        </p:grpSpPr>
        <p:sp>
          <p:nvSpPr>
            <p:cNvPr id="11" name="TextBox 10"/>
            <p:cNvSpPr txBox="1"/>
            <p:nvPr/>
          </p:nvSpPr>
          <p:spPr>
            <a:xfrm>
              <a:off x="1210734" y="3937002"/>
              <a:ext cx="1981200" cy="350029"/>
            </a:xfrm>
            <a:prstGeom prst="rect">
              <a:avLst/>
            </a:prstGeom>
            <a:noFill/>
          </p:spPr>
          <p:txBody>
            <a:bodyPr wrap="square" rtlCol="0">
              <a:spAutoFit/>
            </a:bodyPr>
            <a:lstStyle/>
            <a:p>
              <a:pPr defTabSz="342900"/>
              <a:r>
                <a:rPr lang="en-US" sz="1600" dirty="0">
                  <a:solidFill>
                    <a:srgbClr val="595959"/>
                  </a:solidFill>
                  <a:latin typeface="Chronicle Office" pitchFamily="2" charset="0"/>
                  <a:cs typeface="Cambria"/>
                </a:rPr>
                <a:t>active members</a:t>
              </a:r>
            </a:p>
          </p:txBody>
        </p:sp>
        <p:sp>
          <p:nvSpPr>
            <p:cNvPr id="12" name="TextBox 11"/>
            <p:cNvSpPr txBox="1"/>
            <p:nvPr/>
          </p:nvSpPr>
          <p:spPr>
            <a:xfrm>
              <a:off x="1507069" y="3564468"/>
              <a:ext cx="1447801" cy="575339"/>
            </a:xfrm>
            <a:prstGeom prst="rect">
              <a:avLst/>
            </a:prstGeom>
            <a:noFill/>
          </p:spPr>
          <p:txBody>
            <a:bodyPr wrap="square" rtlCol="0">
              <a:spAutoFit/>
            </a:bodyPr>
            <a:lstStyle/>
            <a:p>
              <a:pPr defTabSz="342900"/>
              <a:r>
                <a:rPr lang="en-US" b="1" dirty="0">
                  <a:solidFill>
                    <a:srgbClr val="595959"/>
                  </a:solidFill>
                  <a:latin typeface="Arial"/>
                  <a:cs typeface="Arial"/>
                </a:rPr>
                <a:t>&gt;1 mil</a:t>
              </a:r>
            </a:p>
          </p:txBody>
        </p:sp>
      </p:grpSp>
      <p:grpSp>
        <p:nvGrpSpPr>
          <p:cNvPr id="13" name="Group 12"/>
          <p:cNvGrpSpPr/>
          <p:nvPr/>
        </p:nvGrpSpPr>
        <p:grpSpPr>
          <a:xfrm>
            <a:off x="0" y="3108287"/>
            <a:ext cx="1592897" cy="1216171"/>
            <a:chOff x="3911600" y="1066800"/>
            <a:chExt cx="1447801" cy="1257390"/>
          </a:xfrm>
        </p:grpSpPr>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7200" y="1066800"/>
              <a:ext cx="990600" cy="975534"/>
            </a:xfrm>
            <a:prstGeom prst="rect">
              <a:avLst/>
            </a:prstGeom>
          </p:spPr>
        </p:pic>
        <p:sp>
          <p:nvSpPr>
            <p:cNvPr id="15" name="TextBox 14"/>
            <p:cNvSpPr txBox="1"/>
            <p:nvPr/>
          </p:nvSpPr>
          <p:spPr>
            <a:xfrm>
              <a:off x="3911600" y="2005982"/>
              <a:ext cx="1447801" cy="318208"/>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countries</a:t>
              </a:r>
            </a:p>
          </p:txBody>
        </p:sp>
        <p:sp>
          <p:nvSpPr>
            <p:cNvPr id="16" name="TextBox 15"/>
            <p:cNvSpPr txBox="1"/>
            <p:nvPr/>
          </p:nvSpPr>
          <p:spPr>
            <a:xfrm>
              <a:off x="3911600" y="1608667"/>
              <a:ext cx="762000" cy="575338"/>
            </a:xfrm>
            <a:prstGeom prst="rect">
              <a:avLst/>
            </a:prstGeom>
            <a:noFill/>
          </p:spPr>
          <p:txBody>
            <a:bodyPr wrap="square" rtlCol="0">
              <a:spAutoFit/>
            </a:bodyPr>
            <a:lstStyle/>
            <a:p>
              <a:pPr defTabSz="342900"/>
              <a:r>
                <a:rPr lang="en-US" b="1" dirty="0">
                  <a:solidFill>
                    <a:srgbClr val="595959"/>
                  </a:solidFill>
                  <a:latin typeface="Arial"/>
                  <a:cs typeface="Arial"/>
                </a:rPr>
                <a:t>72</a:t>
              </a:r>
            </a:p>
          </p:txBody>
        </p:sp>
      </p:grpSp>
      <p:grpSp>
        <p:nvGrpSpPr>
          <p:cNvPr id="17" name="Group 16"/>
          <p:cNvGrpSpPr/>
          <p:nvPr/>
        </p:nvGrpSpPr>
        <p:grpSpPr>
          <a:xfrm>
            <a:off x="7056141" y="2551665"/>
            <a:ext cx="1844195" cy="834723"/>
            <a:chOff x="2565781" y="4998750"/>
            <a:chExt cx="1676210" cy="863014"/>
          </a:xfrm>
        </p:grpSpPr>
        <p:sp>
          <p:nvSpPr>
            <p:cNvPr id="18" name="TextBox 17"/>
            <p:cNvSpPr txBox="1"/>
            <p:nvPr/>
          </p:nvSpPr>
          <p:spPr>
            <a:xfrm>
              <a:off x="2717992" y="4998750"/>
              <a:ext cx="1523999" cy="575338"/>
            </a:xfrm>
            <a:prstGeom prst="rect">
              <a:avLst/>
            </a:prstGeom>
            <a:noFill/>
          </p:spPr>
          <p:txBody>
            <a:bodyPr wrap="square" rtlCol="0">
              <a:spAutoFit/>
            </a:bodyPr>
            <a:lstStyle/>
            <a:p>
              <a:pPr defTabSz="342900"/>
              <a:r>
                <a:rPr lang="en-US" b="1" dirty="0">
                  <a:solidFill>
                    <a:srgbClr val="595959"/>
                  </a:solidFill>
                  <a:latin typeface="Arial"/>
                  <a:cs typeface="Arial"/>
                </a:rPr>
                <a:t>120 mil</a:t>
              </a:r>
            </a:p>
          </p:txBody>
        </p:sp>
        <p:sp>
          <p:nvSpPr>
            <p:cNvPr id="19" name="TextBox 18"/>
            <p:cNvSpPr txBox="1"/>
            <p:nvPr/>
          </p:nvSpPr>
          <p:spPr>
            <a:xfrm>
              <a:off x="2565781" y="5320811"/>
              <a:ext cx="1523999" cy="540953"/>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acres of land protected</a:t>
              </a:r>
            </a:p>
          </p:txBody>
        </p:sp>
      </p:grpSp>
      <p:grpSp>
        <p:nvGrpSpPr>
          <p:cNvPr id="20" name="Group 19"/>
          <p:cNvGrpSpPr/>
          <p:nvPr/>
        </p:nvGrpSpPr>
        <p:grpSpPr>
          <a:xfrm>
            <a:off x="6613483" y="1142999"/>
            <a:ext cx="1772329" cy="1071889"/>
            <a:chOff x="7050112" y="1623848"/>
            <a:chExt cx="1610891" cy="1108219"/>
          </a:xfrm>
        </p:grpSpPr>
        <p:sp>
          <p:nvSpPr>
            <p:cNvPr id="21" name="TextBox 20"/>
            <p:cNvSpPr txBox="1"/>
            <p:nvPr/>
          </p:nvSpPr>
          <p:spPr>
            <a:xfrm>
              <a:off x="7050112" y="1623848"/>
              <a:ext cx="1219201" cy="610960"/>
            </a:xfrm>
            <a:prstGeom prst="rect">
              <a:avLst/>
            </a:prstGeom>
            <a:noFill/>
          </p:spPr>
          <p:txBody>
            <a:bodyPr wrap="square" rtlCol="0">
              <a:spAutoFit/>
            </a:bodyPr>
            <a:lstStyle/>
            <a:p>
              <a:pPr defTabSz="342900">
                <a:lnSpc>
                  <a:spcPct val="90000"/>
                </a:lnSpc>
              </a:pPr>
              <a:r>
                <a:rPr lang="en-US" b="1" dirty="0">
                  <a:solidFill>
                    <a:srgbClr val="595959"/>
                  </a:solidFill>
                  <a:latin typeface="Arial"/>
                  <a:cs typeface="Arial"/>
                </a:rPr>
                <a:t>3,800/</a:t>
              </a:r>
            </a:p>
            <a:p>
              <a:pPr defTabSz="342900">
                <a:lnSpc>
                  <a:spcPct val="90000"/>
                </a:lnSpc>
              </a:pPr>
              <a:r>
                <a:rPr lang="en-US" b="1" dirty="0">
                  <a:solidFill>
                    <a:srgbClr val="595959"/>
                  </a:solidFill>
                  <a:latin typeface="Arial"/>
                  <a:cs typeface="Arial"/>
                </a:rPr>
                <a:t>550</a:t>
              </a:r>
            </a:p>
          </p:txBody>
        </p:sp>
        <p:sp>
          <p:nvSpPr>
            <p:cNvPr id="22" name="TextBox 21"/>
            <p:cNvSpPr txBox="1"/>
            <p:nvPr/>
          </p:nvSpPr>
          <p:spPr>
            <a:xfrm>
              <a:off x="7213204" y="2191113"/>
              <a:ext cx="1447799" cy="540954"/>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employees/</a:t>
              </a:r>
            </a:p>
            <a:p>
              <a:pPr defTabSz="342900"/>
              <a:r>
                <a:rPr lang="en-US" sz="1400" dirty="0">
                  <a:solidFill>
                    <a:srgbClr val="595959"/>
                  </a:solidFill>
                  <a:latin typeface="Chronicle Office" pitchFamily="2" charset="0"/>
                  <a:cs typeface="Cambria"/>
                </a:rPr>
                <a:t>scientists</a:t>
              </a:r>
            </a:p>
          </p:txBody>
        </p:sp>
      </p:grpSp>
      <p:grpSp>
        <p:nvGrpSpPr>
          <p:cNvPr id="23" name="Group 22"/>
          <p:cNvGrpSpPr/>
          <p:nvPr/>
        </p:nvGrpSpPr>
        <p:grpSpPr>
          <a:xfrm>
            <a:off x="3770988" y="5905966"/>
            <a:ext cx="1592891" cy="811886"/>
            <a:chOff x="4524235" y="5920660"/>
            <a:chExt cx="1447800" cy="839403"/>
          </a:xfrm>
        </p:grpSpPr>
        <p:sp>
          <p:nvSpPr>
            <p:cNvPr id="24" name="TextBox 23"/>
            <p:cNvSpPr txBox="1"/>
            <p:nvPr/>
          </p:nvSpPr>
          <p:spPr>
            <a:xfrm>
              <a:off x="4590638" y="5920660"/>
              <a:ext cx="1358048" cy="575338"/>
            </a:xfrm>
            <a:prstGeom prst="rect">
              <a:avLst/>
            </a:prstGeom>
            <a:noFill/>
          </p:spPr>
          <p:txBody>
            <a:bodyPr wrap="square" rtlCol="0">
              <a:spAutoFit/>
            </a:bodyPr>
            <a:lstStyle/>
            <a:p>
              <a:pPr defTabSz="342900"/>
              <a:r>
                <a:rPr lang="en-US" b="1" dirty="0">
                  <a:solidFill>
                    <a:srgbClr val="595959"/>
                  </a:solidFill>
                  <a:latin typeface="Arial"/>
                  <a:cs typeface="Arial"/>
                </a:rPr>
                <a:t>5,000</a:t>
              </a:r>
            </a:p>
          </p:txBody>
        </p:sp>
        <p:sp>
          <p:nvSpPr>
            <p:cNvPr id="25" name="TextBox 24"/>
            <p:cNvSpPr txBox="1"/>
            <p:nvPr/>
          </p:nvSpPr>
          <p:spPr>
            <a:xfrm>
              <a:off x="4524235" y="6219110"/>
              <a:ext cx="1447800" cy="540953"/>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river miles protected</a:t>
              </a:r>
            </a:p>
          </p:txBody>
        </p:sp>
      </p:grpSp>
      <p:grpSp>
        <p:nvGrpSpPr>
          <p:cNvPr id="26" name="Group 25"/>
          <p:cNvGrpSpPr/>
          <p:nvPr/>
        </p:nvGrpSpPr>
        <p:grpSpPr>
          <a:xfrm>
            <a:off x="6613483" y="4764333"/>
            <a:ext cx="2286852" cy="708588"/>
            <a:chOff x="6578441" y="4736161"/>
            <a:chExt cx="2078545" cy="732603"/>
          </a:xfrm>
        </p:grpSpPr>
        <p:sp>
          <p:nvSpPr>
            <p:cNvPr id="27" name="TextBox 26"/>
            <p:cNvSpPr txBox="1"/>
            <p:nvPr/>
          </p:nvSpPr>
          <p:spPr>
            <a:xfrm>
              <a:off x="6578441" y="4736161"/>
              <a:ext cx="1447800" cy="575337"/>
            </a:xfrm>
            <a:prstGeom prst="rect">
              <a:avLst/>
            </a:prstGeom>
            <a:noFill/>
          </p:spPr>
          <p:txBody>
            <a:bodyPr wrap="square" rtlCol="0">
              <a:spAutoFit/>
            </a:bodyPr>
            <a:lstStyle/>
            <a:p>
              <a:pPr defTabSz="342900"/>
              <a:r>
                <a:rPr lang="en-US" b="1" dirty="0">
                  <a:solidFill>
                    <a:srgbClr val="595959"/>
                  </a:solidFill>
                  <a:latin typeface="Arial"/>
                  <a:cs typeface="Arial"/>
                </a:rPr>
                <a:t>1,400</a:t>
              </a:r>
            </a:p>
          </p:txBody>
        </p:sp>
        <p:sp>
          <p:nvSpPr>
            <p:cNvPr id="28" name="TextBox 27"/>
            <p:cNvSpPr txBox="1"/>
            <p:nvPr/>
          </p:nvSpPr>
          <p:spPr>
            <a:xfrm>
              <a:off x="6751986" y="5150556"/>
              <a:ext cx="1905000" cy="318208"/>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preserves managed</a:t>
              </a:r>
            </a:p>
          </p:txBody>
        </p:sp>
      </p:grpSp>
      <p:grpSp>
        <p:nvGrpSpPr>
          <p:cNvPr id="29" name="Group 28"/>
          <p:cNvGrpSpPr/>
          <p:nvPr/>
        </p:nvGrpSpPr>
        <p:grpSpPr>
          <a:xfrm>
            <a:off x="418918" y="4597077"/>
            <a:ext cx="2581718" cy="635775"/>
            <a:chOff x="1195209" y="5334953"/>
            <a:chExt cx="2346555" cy="657325"/>
          </a:xfrm>
        </p:grpSpPr>
        <p:sp>
          <p:nvSpPr>
            <p:cNvPr id="30" name="TextBox 29"/>
            <p:cNvSpPr txBox="1"/>
            <p:nvPr/>
          </p:nvSpPr>
          <p:spPr>
            <a:xfrm>
              <a:off x="1195209" y="5334953"/>
              <a:ext cx="990599" cy="575340"/>
            </a:xfrm>
            <a:prstGeom prst="rect">
              <a:avLst/>
            </a:prstGeom>
            <a:noFill/>
          </p:spPr>
          <p:txBody>
            <a:bodyPr wrap="square" rtlCol="0">
              <a:spAutoFit/>
            </a:bodyPr>
            <a:lstStyle/>
            <a:p>
              <a:pPr defTabSz="342900"/>
              <a:r>
                <a:rPr lang="en-US" b="1" dirty="0">
                  <a:solidFill>
                    <a:srgbClr val="595959"/>
                  </a:solidFill>
                  <a:latin typeface="Arial"/>
                  <a:cs typeface="Arial"/>
                </a:rPr>
                <a:t>100</a:t>
              </a:r>
            </a:p>
          </p:txBody>
        </p:sp>
        <p:sp>
          <p:nvSpPr>
            <p:cNvPr id="31" name="TextBox 30"/>
            <p:cNvSpPr txBox="1"/>
            <p:nvPr/>
          </p:nvSpPr>
          <p:spPr>
            <a:xfrm>
              <a:off x="1628298" y="5451323"/>
              <a:ext cx="1913466" cy="540955"/>
            </a:xfrm>
            <a:prstGeom prst="rect">
              <a:avLst/>
            </a:prstGeom>
            <a:noFill/>
          </p:spPr>
          <p:txBody>
            <a:bodyPr wrap="square" rtlCol="0">
              <a:spAutoFit/>
            </a:bodyPr>
            <a:lstStyle/>
            <a:p>
              <a:pPr defTabSz="342900"/>
              <a:r>
                <a:rPr lang="en-US" sz="1400" dirty="0">
                  <a:solidFill>
                    <a:srgbClr val="595959"/>
                  </a:solidFill>
                  <a:latin typeface="Chronicle Office" pitchFamily="2" charset="0"/>
                  <a:cs typeface="Cambria"/>
                </a:rPr>
                <a:t>Marine conservation  </a:t>
              </a:r>
              <a:br>
                <a:rPr lang="en-US" sz="1400" dirty="0">
                  <a:solidFill>
                    <a:srgbClr val="595959"/>
                  </a:solidFill>
                  <a:latin typeface="Chronicle Office" pitchFamily="2" charset="0"/>
                  <a:cs typeface="Cambria"/>
                </a:rPr>
              </a:br>
              <a:r>
                <a:rPr lang="en-US" sz="1400" dirty="0">
                  <a:solidFill>
                    <a:srgbClr val="595959"/>
                  </a:solidFill>
                  <a:latin typeface="Chronicle Office" pitchFamily="2" charset="0"/>
                  <a:cs typeface="Cambria"/>
                </a:rPr>
                <a:t>projects </a:t>
              </a:r>
              <a:endParaRPr lang="en-US" sz="1100" dirty="0">
                <a:solidFill>
                  <a:srgbClr val="595959"/>
                </a:solidFill>
                <a:latin typeface="Chronicle Office" pitchFamily="2" charset="0"/>
                <a:cs typeface="Cambria"/>
              </a:endParaRPr>
            </a:p>
          </p:txBody>
        </p:sp>
      </p:grpSp>
      <p:pic>
        <p:nvPicPr>
          <p:cNvPr id="33" name="Picture 32"/>
          <p:cNvPicPr>
            <a:picLocks noChangeAspect="1"/>
          </p:cNvPicPr>
          <p:nvPr/>
        </p:nvPicPr>
        <p:blipFill>
          <a:blip r:embed="rId8" cstate="email"/>
          <a:stretch>
            <a:fillRect/>
          </a:stretch>
        </p:blipFill>
        <p:spPr>
          <a:xfrm>
            <a:off x="6189813" y="1407744"/>
            <a:ext cx="600829" cy="1068680"/>
          </a:xfrm>
          <a:prstGeom prst="rect">
            <a:avLst/>
          </a:prstGeom>
        </p:spPr>
      </p:pic>
      <p:pic>
        <p:nvPicPr>
          <p:cNvPr id="34" name="Picture 33"/>
          <p:cNvPicPr>
            <a:picLocks noChangeAspect="1"/>
          </p:cNvPicPr>
          <p:nvPr/>
        </p:nvPicPr>
        <p:blipFill>
          <a:blip r:embed="rId9" cstate="email"/>
          <a:stretch>
            <a:fillRect/>
          </a:stretch>
        </p:blipFill>
        <p:spPr>
          <a:xfrm>
            <a:off x="3312342" y="962501"/>
            <a:ext cx="2302280" cy="974506"/>
          </a:xfrm>
          <a:prstGeom prst="rect">
            <a:avLst/>
          </a:prstGeom>
        </p:spPr>
      </p:pic>
      <p:pic>
        <p:nvPicPr>
          <p:cNvPr id="35" name="Picture 34"/>
          <p:cNvPicPr>
            <a:picLocks noChangeAspect="1"/>
          </p:cNvPicPr>
          <p:nvPr/>
        </p:nvPicPr>
        <p:blipFill>
          <a:blip r:embed="rId10" cstate="email"/>
          <a:stretch>
            <a:fillRect/>
          </a:stretch>
        </p:blipFill>
        <p:spPr>
          <a:xfrm>
            <a:off x="6181600" y="5043987"/>
            <a:ext cx="431885" cy="1814014"/>
          </a:xfrm>
          <a:prstGeom prst="rect">
            <a:avLst/>
          </a:prstGeom>
        </p:spPr>
      </p:pic>
      <p:pic>
        <p:nvPicPr>
          <p:cNvPr id="36" name="Picture 35"/>
          <p:cNvPicPr>
            <a:picLocks noChangeAspect="1"/>
          </p:cNvPicPr>
          <p:nvPr/>
        </p:nvPicPr>
        <p:blipFill>
          <a:blip r:embed="rId11" cstate="email"/>
          <a:stretch>
            <a:fillRect/>
          </a:stretch>
        </p:blipFill>
        <p:spPr>
          <a:xfrm>
            <a:off x="6663109" y="5416276"/>
            <a:ext cx="342966" cy="1440540"/>
          </a:xfrm>
          <a:prstGeom prst="rect">
            <a:avLst/>
          </a:prstGeom>
        </p:spPr>
      </p:pic>
      <p:pic>
        <p:nvPicPr>
          <p:cNvPr id="39" name="Picture 38">
            <a:extLst>
              <a:ext uri="{FF2B5EF4-FFF2-40B4-BE49-F238E27FC236}">
                <a16:creationId xmlns:a16="http://schemas.microsoft.com/office/drawing/2014/main" id="{A92E4624-EACF-4639-8F6E-7602B27D9D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2037" y="3137816"/>
            <a:ext cx="4050792" cy="1170432"/>
          </a:xfrm>
          <a:prstGeom prst="rect">
            <a:avLst/>
          </a:prstGeom>
        </p:spPr>
      </p:pic>
    </p:spTree>
    <p:extLst>
      <p:ext uri="{BB962C8B-B14F-4D97-AF65-F5344CB8AC3E}">
        <p14:creationId xmlns:p14="http://schemas.microsoft.com/office/powerpoint/2010/main" val="386656158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3794" name="Picture 2" descr="C:\Users\matt_fisher\Desktop\Audobon\IMGP20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528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6">
            <a:extLst>
              <a:ext uri="{FF2B5EF4-FFF2-40B4-BE49-F238E27FC236}">
                <a16:creationId xmlns:a16="http://schemas.microsoft.com/office/drawing/2014/main" id="{E91CAE13-2720-4D8F-8AC4-C4C6268E7625}"/>
              </a:ext>
            </a:extLst>
          </p:cNvPr>
          <p:cNvSpPr txBox="1">
            <a:spLocks/>
          </p:cNvSpPr>
          <p:nvPr/>
        </p:nvSpPr>
        <p:spPr>
          <a:xfrm>
            <a:off x="838200" y="54787"/>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a:latin typeface="Whitney Office" pitchFamily="2" charset="0"/>
              </a:rPr>
              <a:t>Alluvial streams</a:t>
            </a:r>
          </a:p>
        </p:txBody>
      </p:sp>
    </p:spTree>
    <p:extLst>
      <p:ext uri="{BB962C8B-B14F-4D97-AF65-F5344CB8AC3E}">
        <p14:creationId xmlns:p14="http://schemas.microsoft.com/office/powerpoint/2010/main" val="137241230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2770" name="Picture 2" descr="C:\Users\matt_fisher\Desktop\Audobon\Otters RR_Peter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145" y="0"/>
            <a:ext cx="118022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9229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4169E-25EE-4A8D-B426-902A277E8E4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C862CDC-4846-4C0D-961F-916E5BF8B5D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55E691C-8954-4890-83CF-D4E29041CA9D}"/>
              </a:ext>
            </a:extLst>
          </p:cNvPr>
          <p:cNvPicPr>
            <a:picLocks noChangeAspect="1"/>
          </p:cNvPicPr>
          <p:nvPr/>
        </p:nvPicPr>
        <p:blipFill>
          <a:blip r:embed="rId3"/>
          <a:stretch>
            <a:fillRect/>
          </a:stretch>
        </p:blipFill>
        <p:spPr>
          <a:xfrm>
            <a:off x="-568721" y="0"/>
            <a:ext cx="10738397" cy="7162800"/>
          </a:xfrm>
          <a:prstGeom prst="rect">
            <a:avLst/>
          </a:prstGeom>
        </p:spPr>
      </p:pic>
    </p:spTree>
    <p:extLst>
      <p:ext uri="{BB962C8B-B14F-4D97-AF65-F5344CB8AC3E}">
        <p14:creationId xmlns:p14="http://schemas.microsoft.com/office/powerpoint/2010/main" val="26013811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46" y="0"/>
            <a:ext cx="9633291" cy="6858000"/>
          </a:xfrm>
          <a:prstGeom prst="rect">
            <a:avLst/>
          </a:prstGeom>
        </p:spPr>
      </p:pic>
    </p:spTree>
    <p:extLst>
      <p:ext uri="{BB962C8B-B14F-4D97-AF65-F5344CB8AC3E}">
        <p14:creationId xmlns:p14="http://schemas.microsoft.com/office/powerpoint/2010/main" val="353334325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5D9DC3-8F9E-4120-B5C1-5D1F7E8890EA}"/>
              </a:ext>
            </a:extLst>
          </p:cNvPr>
          <p:cNvPicPr>
            <a:picLocks noChangeAspect="1"/>
          </p:cNvPicPr>
          <p:nvPr/>
        </p:nvPicPr>
        <p:blipFill>
          <a:blip r:embed="rId3"/>
          <a:stretch>
            <a:fillRect/>
          </a:stretch>
        </p:blipFill>
        <p:spPr>
          <a:xfrm>
            <a:off x="0" y="0"/>
            <a:ext cx="9550402" cy="7162800"/>
          </a:xfrm>
          <a:prstGeom prst="rect">
            <a:avLst/>
          </a:prstGeom>
        </p:spPr>
      </p:pic>
      <p:sp>
        <p:nvSpPr>
          <p:cNvPr id="6" name="Title 5">
            <a:extLst>
              <a:ext uri="{FF2B5EF4-FFF2-40B4-BE49-F238E27FC236}">
                <a16:creationId xmlns:a16="http://schemas.microsoft.com/office/drawing/2014/main" id="{580F1054-3472-4FBB-8BA1-F5A5C260BA25}"/>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396059D9-9A92-466C-9D94-2F056C6770C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74370594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30BC-DE51-4BDB-931C-418E974CD22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4386162-6B59-48EA-B2F8-17A00536246F}"/>
              </a:ext>
            </a:extLst>
          </p:cNvPr>
          <p:cNvSpPr>
            <a:spLocks noGrp="1"/>
          </p:cNvSpPr>
          <p:nvPr>
            <p:ph idx="1"/>
          </p:nvPr>
        </p:nvSpPr>
        <p:spPr/>
        <p:txBody>
          <a:bodyPr/>
          <a:lstStyle/>
          <a:p>
            <a:endParaRPr lang="en-US" dirty="0"/>
          </a:p>
        </p:txBody>
      </p:sp>
      <p:pic>
        <p:nvPicPr>
          <p:cNvPr id="4" name="Content Placeholder 4">
            <a:extLst>
              <a:ext uri="{FF2B5EF4-FFF2-40B4-BE49-F238E27FC236}">
                <a16:creationId xmlns:a16="http://schemas.microsoft.com/office/drawing/2014/main" id="{808DF78F-9501-4173-96E9-434DF38F3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1600"/>
            <a:ext cx="9144000" cy="12192000"/>
          </a:xfrm>
          <a:prstGeom prst="rect">
            <a:avLst/>
          </a:prstGeom>
        </p:spPr>
      </p:pic>
    </p:spTree>
    <p:extLst>
      <p:ext uri="{BB962C8B-B14F-4D97-AF65-F5344CB8AC3E}">
        <p14:creationId xmlns:p14="http://schemas.microsoft.com/office/powerpoint/2010/main" val="39298722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7400" y="381000"/>
            <a:ext cx="6705600" cy="503238"/>
          </a:xfrm>
        </p:spPr>
        <p:txBody>
          <a:bodyPr>
            <a:normAutofit fontScale="90000"/>
          </a:bodyPr>
          <a:lstStyle/>
          <a:p>
            <a:pPr algn="ctr"/>
            <a:r>
              <a:rPr lang="en-US" sz="2800" dirty="0"/>
              <a:t>Mussels</a:t>
            </a:r>
            <a:br>
              <a:rPr lang="en-US" sz="2800" dirty="0"/>
            </a:br>
            <a:r>
              <a:rPr lang="en-US" sz="2800" dirty="0"/>
              <a:t>37 Species in Iowa/Cedar; 12 T&amp;E </a:t>
            </a:r>
          </a:p>
        </p:txBody>
      </p:sp>
      <p:sp>
        <p:nvSpPr>
          <p:cNvPr id="43011" name="Rectangle 3"/>
          <p:cNvSpPr>
            <a:spLocks noGrp="1" noChangeArrowheads="1"/>
          </p:cNvSpPr>
          <p:nvPr>
            <p:ph idx="1"/>
          </p:nvPr>
        </p:nvSpPr>
        <p:spPr/>
        <p:txBody>
          <a:bodyPr/>
          <a:lstStyle/>
          <a:p>
            <a:endParaRPr lang="en-US" dirty="0"/>
          </a:p>
        </p:txBody>
      </p:sp>
      <p:pic>
        <p:nvPicPr>
          <p:cNvPr id="29697" name="Picture 1" descr="C:\Users\matt_fisher\AppData\Local\Microsoft\Windows\Temporary Internet Files\Content.Outlook\W57CSSHJ\IMGP008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97326522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6C7C46-B9FE-4A07-805A-B7DF1C77FA53}"/>
              </a:ext>
            </a:extLst>
          </p:cNvPr>
          <p:cNvPicPr>
            <a:picLocks noChangeAspect="1"/>
          </p:cNvPicPr>
          <p:nvPr/>
        </p:nvPicPr>
        <p:blipFill>
          <a:blip r:embed="rId3"/>
          <a:stretch>
            <a:fillRect/>
          </a:stretch>
        </p:blipFill>
        <p:spPr>
          <a:xfrm>
            <a:off x="-457200" y="990600"/>
            <a:ext cx="9834833" cy="6553200"/>
          </a:xfrm>
          <a:prstGeom prst="rect">
            <a:avLst/>
          </a:prstGeom>
        </p:spPr>
      </p:pic>
      <p:sp>
        <p:nvSpPr>
          <p:cNvPr id="3" name="Title 16">
            <a:extLst>
              <a:ext uri="{FF2B5EF4-FFF2-40B4-BE49-F238E27FC236}">
                <a16:creationId xmlns:a16="http://schemas.microsoft.com/office/drawing/2014/main" id="{00F8E45F-177E-42F0-9E06-369F572EB128}"/>
              </a:ext>
            </a:extLst>
          </p:cNvPr>
          <p:cNvSpPr txBox="1">
            <a:spLocks/>
          </p:cNvSpPr>
          <p:nvPr/>
        </p:nvSpPr>
        <p:spPr>
          <a:xfrm>
            <a:off x="76200" y="54787"/>
            <a:ext cx="8991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i="1" dirty="0">
                <a:latin typeface="Whitney Office" pitchFamily="2" charset="0"/>
              </a:rPr>
              <a:t>Amphibian &amp; Reptile Conservation Area</a:t>
            </a:r>
          </a:p>
        </p:txBody>
      </p:sp>
    </p:spTree>
    <p:extLst>
      <p:ext uri="{BB962C8B-B14F-4D97-AF65-F5344CB8AC3E}">
        <p14:creationId xmlns:p14="http://schemas.microsoft.com/office/powerpoint/2010/main" val="62122263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3554" name="Picture 2" descr="C:\Users\matt_fisher\Desktop\Audobon\Chorus Frog 3 4-11-09 Clearview Prairie R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029261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9377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8674" name="Picture 2" descr="C:\Users\matt_fisher\Desktop\Audobon\Tree Frog 3 8-8-09 Vaudt 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8" y="-1"/>
            <a:ext cx="1028808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4389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50D4B7-340D-44DF-9430-2949C7763644}"/>
              </a:ext>
            </a:extLst>
          </p:cNvPr>
          <p:cNvPicPr>
            <a:picLocks noChangeAspect="1"/>
          </p:cNvPicPr>
          <p:nvPr/>
        </p:nvPicPr>
        <p:blipFill rotWithShape="1">
          <a:blip r:embed="rId3">
            <a:extLst>
              <a:ext uri="{28A0092B-C50C-407E-A947-70E740481C1C}">
                <a14:useLocalDpi xmlns:a14="http://schemas.microsoft.com/office/drawing/2010/main" val="0"/>
              </a:ext>
            </a:extLst>
          </a:blip>
          <a:srcRect l="6021" t="10106" r="4552" b="16263"/>
          <a:stretch/>
        </p:blipFill>
        <p:spPr>
          <a:xfrm>
            <a:off x="20876" y="533400"/>
            <a:ext cx="9102247" cy="5791200"/>
          </a:xfrm>
          <a:prstGeom prst="rect">
            <a:avLst/>
          </a:prstGeom>
        </p:spPr>
      </p:pic>
    </p:spTree>
    <p:extLst>
      <p:ext uri="{BB962C8B-B14F-4D97-AF65-F5344CB8AC3E}">
        <p14:creationId xmlns:p14="http://schemas.microsoft.com/office/powerpoint/2010/main" val="283987612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9409E3F3-3C6F-45E7-BB72-EED32BAF8069}"/>
              </a:ext>
            </a:extLst>
          </p:cNvPr>
          <p:cNvSpPr>
            <a:spLocks noGrp="1"/>
          </p:cNvSpPr>
          <p:nvPr>
            <p:ph idx="1"/>
          </p:nvPr>
        </p:nvSpPr>
        <p:spPr/>
        <p:txBody>
          <a:bodyPr/>
          <a:lstStyle/>
          <a:p>
            <a:endParaRPr lang="en-US" dirty="0"/>
          </a:p>
        </p:txBody>
      </p:sp>
      <p:pic>
        <p:nvPicPr>
          <p:cNvPr id="30722" name="Picture 2" descr="C:\Users\matt_fisher\Desktop\Audobon\Smallmouth Salamander 2 Mayt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40" y="3762"/>
            <a:ext cx="10282791" cy="685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64183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248161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546D-207A-4E5E-8CBD-19C9F7F646D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A35122-D76C-4C71-B6AB-6F0B1FC670A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5178560-455A-4256-988B-89EAD759FB04}"/>
              </a:ext>
            </a:extLst>
          </p:cNvPr>
          <p:cNvPicPr>
            <a:picLocks noChangeAspect="1"/>
          </p:cNvPicPr>
          <p:nvPr/>
        </p:nvPicPr>
        <p:blipFill>
          <a:blip r:embed="rId3"/>
          <a:stretch>
            <a:fillRect/>
          </a:stretch>
        </p:blipFill>
        <p:spPr>
          <a:xfrm>
            <a:off x="-1206172" y="1"/>
            <a:ext cx="10350172" cy="6858000"/>
          </a:xfrm>
          <a:prstGeom prst="rect">
            <a:avLst/>
          </a:prstGeom>
        </p:spPr>
      </p:pic>
    </p:spTree>
    <p:extLst>
      <p:ext uri="{BB962C8B-B14F-4D97-AF65-F5344CB8AC3E}">
        <p14:creationId xmlns:p14="http://schemas.microsoft.com/office/powerpoint/2010/main" val="429123312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2530" name="Picture 2" descr="C:\Users\matt_fisher\Desktop\Audobon\Blue Racer 1 6-3-10 Eichelberger 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998" y="0"/>
            <a:ext cx="10286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matt_fisher\Desktop\Audobon\Blue Racer Juvinille 1 4-9-10 Muscatine R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224"/>
          <a:stretch/>
        </p:blipFill>
        <p:spPr bwMode="auto">
          <a:xfrm>
            <a:off x="6400800" y="4345081"/>
            <a:ext cx="2743200" cy="251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04555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1328-E22F-4E77-88D5-165CEC3EC7C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9E15322-821B-4D2A-9FFD-5138BE3658F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00E3673-4B82-47D4-8E77-AF877F68C0A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037727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DD18-B6DB-4742-9AC6-A83091F6AF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94E201C-4008-40D4-9A16-6CFF4E44F65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16012B-7DA4-47D9-905B-8266CE011B88}"/>
              </a:ext>
            </a:extLst>
          </p:cNvPr>
          <p:cNvPicPr>
            <a:picLocks noChangeAspect="1"/>
          </p:cNvPicPr>
          <p:nvPr/>
        </p:nvPicPr>
        <p:blipFill>
          <a:blip r:embed="rId3"/>
          <a:stretch>
            <a:fillRect/>
          </a:stretch>
        </p:blipFill>
        <p:spPr>
          <a:xfrm>
            <a:off x="-381000" y="0"/>
            <a:ext cx="10365450" cy="6858000"/>
          </a:xfrm>
          <a:prstGeom prst="rect">
            <a:avLst/>
          </a:prstGeom>
        </p:spPr>
      </p:pic>
    </p:spTree>
    <p:extLst>
      <p:ext uri="{BB962C8B-B14F-4D97-AF65-F5344CB8AC3E}">
        <p14:creationId xmlns:p14="http://schemas.microsoft.com/office/powerpoint/2010/main" val="200709209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763A7-7ABE-4C6F-9DE4-D7C016530DC3}"/>
              </a:ext>
            </a:extLst>
          </p:cNvPr>
          <p:cNvPicPr>
            <a:picLocks noChangeAspect="1"/>
          </p:cNvPicPr>
          <p:nvPr/>
        </p:nvPicPr>
        <p:blipFill>
          <a:blip r:embed="rId3"/>
          <a:stretch>
            <a:fillRect/>
          </a:stretch>
        </p:blipFill>
        <p:spPr>
          <a:xfrm>
            <a:off x="-1066800" y="0"/>
            <a:ext cx="10283574" cy="6858000"/>
          </a:xfrm>
          <a:prstGeom prst="rect">
            <a:avLst/>
          </a:prstGeom>
        </p:spPr>
      </p:pic>
    </p:spTree>
    <p:extLst>
      <p:ext uri="{BB962C8B-B14F-4D97-AF65-F5344CB8AC3E}">
        <p14:creationId xmlns:p14="http://schemas.microsoft.com/office/powerpoint/2010/main" val="113485963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7650" name="Picture 2" descr="C:\Users\matt_fisher\Desktop\Audobon\Stinkpot 4 3-31-10 Poeltler Realty 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128"/>
            <a:ext cx="10256809" cy="683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55282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9699" name="Picture 3" descr="C:\Users\matt_fisher\Desktop\Audobon\Orinate Box Turtle 1 4-26-10 Cedar Bottoms R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202" y="-33068"/>
            <a:ext cx="10565202" cy="7043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40229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629151"/>
            <a:ext cx="2971800" cy="22288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6563" y="5751"/>
            <a:ext cx="2567437" cy="34232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362200"/>
            <a:ext cx="3441376" cy="250576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935" y="0"/>
            <a:ext cx="4191000" cy="314325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9850" y="3225800"/>
            <a:ext cx="2724150" cy="363220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571750" cy="342900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5749" y="3048000"/>
            <a:ext cx="2857501" cy="38100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399" y="4368615"/>
            <a:ext cx="1867039" cy="248938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846762"/>
            <a:ext cx="1581509" cy="2108679"/>
          </a:xfrm>
          <a:prstGeom prst="rect">
            <a:avLst/>
          </a:prstGeom>
        </p:spPr>
      </p:pic>
    </p:spTree>
    <p:extLst>
      <p:ext uri="{BB962C8B-B14F-4D97-AF65-F5344CB8AC3E}">
        <p14:creationId xmlns:p14="http://schemas.microsoft.com/office/powerpoint/2010/main" val="307184791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36754" y="1066800"/>
            <a:ext cx="9250149" cy="4648200"/>
          </a:xfrm>
        </p:spPr>
      </p:pic>
      <p:sp>
        <p:nvSpPr>
          <p:cNvPr id="3" name="Slide Number Placeholder 2"/>
          <p:cNvSpPr>
            <a:spLocks noGrp="1"/>
          </p:cNvSpPr>
          <p:nvPr>
            <p:ph type="sldNum" sz="quarter" idx="4"/>
          </p:nvPr>
        </p:nvSpPr>
        <p:spPr/>
        <p:txBody>
          <a:bodyPr/>
          <a:lstStyle/>
          <a:p>
            <a:pPr>
              <a:defRPr/>
            </a:pPr>
            <a:r>
              <a:rPr lang="en-US" dirty="0"/>
              <a:t>/</a:t>
            </a:r>
            <a:fld id="{39AC6DD2-7F43-1B4A-82D6-A60DA721F0B3}" type="slidenum">
              <a:rPr lang="en-US" smtClean="0"/>
              <a:pPr>
                <a:defRPr/>
              </a:pPr>
              <a:t>4</a:t>
            </a:fld>
            <a:endParaRPr lang="en-US" dirty="0"/>
          </a:p>
        </p:txBody>
      </p:sp>
    </p:spTree>
    <p:extLst>
      <p:ext uri="{BB962C8B-B14F-4D97-AF65-F5344CB8AC3E}">
        <p14:creationId xmlns:p14="http://schemas.microsoft.com/office/powerpoint/2010/main" val="37546712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BB869930-30F3-4CDC-8914-DBC5A2534386}"/>
              </a:ext>
            </a:extLst>
          </p:cNvPr>
          <p:cNvSpPr txBox="1"/>
          <p:nvPr/>
        </p:nvSpPr>
        <p:spPr>
          <a:xfrm>
            <a:off x="1143000" y="838200"/>
            <a:ext cx="3429000" cy="738664"/>
          </a:xfrm>
          <a:prstGeom prst="rect">
            <a:avLst/>
          </a:prstGeom>
          <a:noFill/>
        </p:spPr>
        <p:txBody>
          <a:bodyPr wrap="square" rtlCol="0">
            <a:spAutoFit/>
          </a:bodyPr>
          <a:lstStyle/>
          <a:p>
            <a:r>
              <a:rPr lang="en-US" sz="2400" b="1" i="1" dirty="0">
                <a:solidFill>
                  <a:schemeClr val="bg1"/>
                </a:solidFill>
                <a:latin typeface="Whitney Office" pitchFamily="2" charset="0"/>
              </a:rPr>
              <a:t>Maskouten</a:t>
            </a:r>
          </a:p>
          <a:p>
            <a:r>
              <a:rPr lang="en-US" b="1" dirty="0">
                <a:solidFill>
                  <a:schemeClr val="bg1"/>
                </a:solidFill>
                <a:latin typeface="Whitney Office" pitchFamily="2" charset="0"/>
              </a:rPr>
              <a:t>Fire Nation</a:t>
            </a:r>
            <a:endParaRPr lang="en-US" sz="1600" b="1" dirty="0">
              <a:solidFill>
                <a:schemeClr val="bg1"/>
              </a:solidFill>
              <a:latin typeface="Whitney Office" pitchFamily="2" charset="0"/>
            </a:endParaRPr>
          </a:p>
        </p:txBody>
      </p:sp>
    </p:spTree>
    <p:extLst>
      <p:ext uri="{BB962C8B-B14F-4D97-AF65-F5344CB8AC3E}">
        <p14:creationId xmlns:p14="http://schemas.microsoft.com/office/powerpoint/2010/main" val="85582249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197027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085051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926583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3800" r="13800"/>
          <a:stretch>
            <a:fillRect/>
          </a:stretch>
        </p:blipFill>
        <p:spPr bwMode="auto">
          <a:xfrm>
            <a:off x="5096934" y="682955"/>
            <a:ext cx="3976255" cy="5492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3076" name="Picture 4"/>
          <p:cNvPicPr>
            <a:picLocks noGrp="1" noChangeAspect="1" noChangeArrowheads="1"/>
          </p:cNvPicPr>
          <p:nvPr>
            <p:ph sz="quarter" idx="11"/>
          </p:nvPr>
        </p:nvPicPr>
        <p:blipFill>
          <a:blip r:embed="rId4">
            <a:extLst>
              <a:ext uri="{28A0092B-C50C-407E-A947-70E740481C1C}">
                <a14:useLocalDpi xmlns:a14="http://schemas.microsoft.com/office/drawing/2010/main" val="0"/>
              </a:ext>
            </a:extLst>
          </a:blip>
          <a:srcRect/>
          <a:stretch>
            <a:fillRect/>
          </a:stretch>
        </p:blipFill>
        <p:spPr bwMode="auto">
          <a:xfrm>
            <a:off x="36764" y="2590800"/>
            <a:ext cx="4584547"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5"/>
          </p:nvPr>
        </p:nvSpPr>
        <p:spPr>
          <a:xfrm>
            <a:off x="457200" y="1680884"/>
            <a:ext cx="4114803" cy="614456"/>
          </a:xfrm>
        </p:spPr>
        <p:txBody>
          <a:bodyPr>
            <a:normAutofit/>
          </a:bodyPr>
          <a:lstStyle/>
          <a:p>
            <a:pPr>
              <a:buNone/>
            </a:pPr>
            <a:r>
              <a:rPr lang="en-US" dirty="0">
                <a:latin typeface="Chronicle Office" pitchFamily="2" charset="0"/>
              </a:rPr>
              <a:t>Wide and relatively functional</a:t>
            </a:r>
          </a:p>
        </p:txBody>
      </p:sp>
      <p:sp>
        <p:nvSpPr>
          <p:cNvPr id="5" name="Title 4"/>
          <p:cNvSpPr>
            <a:spLocks noGrp="1"/>
          </p:cNvSpPr>
          <p:nvPr>
            <p:ph type="title"/>
          </p:nvPr>
        </p:nvSpPr>
        <p:spPr/>
        <p:txBody>
          <a:bodyPr>
            <a:normAutofit/>
          </a:bodyPr>
          <a:lstStyle/>
          <a:p>
            <a:r>
              <a:rPr lang="en-US" sz="2400" dirty="0">
                <a:latin typeface="Whitney Office" pitchFamily="2" charset="0"/>
              </a:rPr>
              <a:t>Floodplain</a:t>
            </a:r>
          </a:p>
        </p:txBody>
      </p:sp>
      <p:sp>
        <p:nvSpPr>
          <p:cNvPr id="6" name="Slide Number Placeholder 5"/>
          <p:cNvSpPr>
            <a:spLocks noGrp="1"/>
          </p:cNvSpPr>
          <p:nvPr>
            <p:ph type="sldNum" sz="quarter" idx="4"/>
          </p:nvPr>
        </p:nvSpPr>
        <p:spPr/>
        <p:txBody>
          <a:bodyPr/>
          <a:lstStyle/>
          <a:p>
            <a:pPr>
              <a:defRPr/>
            </a:pPr>
            <a:r>
              <a:rPr lang="en-US" dirty="0"/>
              <a:t>/</a:t>
            </a:r>
            <a:fld id="{39AC6DD2-7F43-1B4A-82D6-A60DA721F0B3}" type="slidenum">
              <a:rPr lang="en-US" smtClean="0"/>
              <a:pPr>
                <a:defRPr/>
              </a:pPr>
              <a:t>44</a:t>
            </a:fld>
            <a:endParaRPr lang="en-US" dirty="0"/>
          </a:p>
        </p:txBody>
      </p:sp>
    </p:spTree>
    <p:extLst>
      <p:ext uri="{BB962C8B-B14F-4D97-AF65-F5344CB8AC3E}">
        <p14:creationId xmlns:p14="http://schemas.microsoft.com/office/powerpoint/2010/main" val="181213089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B63DD39-BABA-471D-8B17-5918C008FBF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34" r="1734"/>
          <a:stretch>
            <a:fillRect/>
          </a:stretch>
        </p:blipFill>
        <p:spPr>
          <a:xfrm>
            <a:off x="5257800" y="-1122363"/>
            <a:ext cx="3918626" cy="5412491"/>
          </a:xfrm>
        </p:spPr>
      </p:pic>
      <p:sp>
        <p:nvSpPr>
          <p:cNvPr id="8" name="Content Placeholder 7"/>
          <p:cNvSpPr>
            <a:spLocks noGrp="1"/>
          </p:cNvSpPr>
          <p:nvPr>
            <p:ph sz="quarter" idx="11"/>
          </p:nvPr>
        </p:nvSpPr>
        <p:spPr>
          <a:xfrm>
            <a:off x="588710" y="1442493"/>
            <a:ext cx="5056093" cy="1070160"/>
          </a:xfrm>
        </p:spPr>
        <p:txBody>
          <a:bodyPr>
            <a:normAutofit/>
          </a:bodyPr>
          <a:lstStyle/>
          <a:p>
            <a:pPr marL="285750" indent="-285750"/>
            <a:r>
              <a:rPr lang="en-US" dirty="0">
                <a:latin typeface="Chronicle Office" pitchFamily="2" charset="0"/>
              </a:rPr>
              <a:t>75 years of USGS data</a:t>
            </a:r>
          </a:p>
          <a:p>
            <a:pPr marL="285750" indent="-285750"/>
            <a:r>
              <a:rPr lang="en-US" dirty="0">
                <a:latin typeface="Chronicle Office" pitchFamily="2" charset="0"/>
              </a:rPr>
              <a:t>Flood frequency has doubled since 1990</a:t>
            </a:r>
          </a:p>
          <a:p>
            <a:pPr marL="285750" indent="-285750"/>
            <a:r>
              <a:rPr lang="en-US" dirty="0">
                <a:latin typeface="Chronicle Office" pitchFamily="2" charset="0"/>
              </a:rPr>
              <a:t>4 of 5 top flood crests since 2004</a:t>
            </a:r>
          </a:p>
        </p:txBody>
      </p:sp>
      <p:sp>
        <p:nvSpPr>
          <p:cNvPr id="4" name="Text Placeholder 3"/>
          <p:cNvSpPr>
            <a:spLocks noGrp="1"/>
          </p:cNvSpPr>
          <p:nvPr>
            <p:ph type="body" sz="quarter" idx="15"/>
          </p:nvPr>
        </p:nvSpPr>
        <p:spPr>
          <a:xfrm>
            <a:off x="541053" y="1137309"/>
            <a:ext cx="4541965" cy="324639"/>
          </a:xfrm>
        </p:spPr>
        <p:txBody>
          <a:bodyPr>
            <a:normAutofit/>
          </a:bodyPr>
          <a:lstStyle/>
          <a:p>
            <a:pPr>
              <a:buNone/>
            </a:pPr>
            <a:r>
              <a:rPr lang="en-US" dirty="0">
                <a:latin typeface="Chronicle Office" pitchFamily="2" charset="0"/>
              </a:rPr>
              <a:t>Frequency and intensity</a:t>
            </a:r>
          </a:p>
        </p:txBody>
      </p:sp>
      <p:sp>
        <p:nvSpPr>
          <p:cNvPr id="5" name="Title 4"/>
          <p:cNvSpPr>
            <a:spLocks noGrp="1"/>
          </p:cNvSpPr>
          <p:nvPr>
            <p:ph type="title"/>
          </p:nvPr>
        </p:nvSpPr>
        <p:spPr>
          <a:xfrm>
            <a:off x="457200" y="529026"/>
            <a:ext cx="3740727" cy="614456"/>
          </a:xfrm>
        </p:spPr>
        <p:txBody>
          <a:bodyPr>
            <a:normAutofit/>
          </a:bodyPr>
          <a:lstStyle/>
          <a:p>
            <a:r>
              <a:rPr lang="en-US" sz="2400" dirty="0">
                <a:latin typeface="Whitney Office" pitchFamily="2" charset="0"/>
              </a:rPr>
              <a:t>Unnatural Flooding</a:t>
            </a:r>
          </a:p>
        </p:txBody>
      </p:sp>
      <p:sp>
        <p:nvSpPr>
          <p:cNvPr id="6" name="Slide Number Placeholder 5"/>
          <p:cNvSpPr>
            <a:spLocks noGrp="1"/>
          </p:cNvSpPr>
          <p:nvPr>
            <p:ph type="sldNum" sz="quarter" idx="4"/>
          </p:nvPr>
        </p:nvSpPr>
        <p:spPr/>
        <p:txBody>
          <a:bodyPr/>
          <a:lstStyle/>
          <a:p>
            <a:pPr>
              <a:defRPr/>
            </a:pPr>
            <a:r>
              <a:rPr lang="en-US" dirty="0"/>
              <a:t>/</a:t>
            </a:r>
            <a:fld id="{39AC6DD2-7F43-1B4A-82D6-A60DA721F0B3}" type="slidenum">
              <a:rPr lang="en-US" smtClean="0"/>
              <a:pPr>
                <a:defRPr/>
              </a:pPr>
              <a:t>45</a:t>
            </a:fld>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29" y="3271259"/>
            <a:ext cx="10115267" cy="358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425990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0" y="2704645"/>
            <a:ext cx="7391400" cy="415335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4" name="Text Placeholder 3"/>
          <p:cNvSpPr>
            <a:spLocks noGrp="1"/>
          </p:cNvSpPr>
          <p:nvPr>
            <p:ph type="body" sz="quarter" idx="15"/>
          </p:nvPr>
        </p:nvSpPr>
        <p:spPr>
          <a:xfrm>
            <a:off x="546850" y="1680884"/>
            <a:ext cx="4025154" cy="452716"/>
          </a:xfrm>
        </p:spPr>
        <p:txBody>
          <a:bodyPr>
            <a:normAutofit/>
          </a:bodyPr>
          <a:lstStyle/>
          <a:p>
            <a:pPr>
              <a:buNone/>
            </a:pPr>
            <a:r>
              <a:rPr lang="en-US" dirty="0">
                <a:latin typeface="Chronicle Office" pitchFamily="2" charset="0"/>
              </a:rPr>
              <a:t>seasonality</a:t>
            </a:r>
          </a:p>
        </p:txBody>
      </p:sp>
      <p:sp>
        <p:nvSpPr>
          <p:cNvPr id="5" name="Title 4"/>
          <p:cNvSpPr>
            <a:spLocks noGrp="1"/>
          </p:cNvSpPr>
          <p:nvPr>
            <p:ph type="title"/>
          </p:nvPr>
        </p:nvSpPr>
        <p:spPr/>
        <p:txBody>
          <a:bodyPr>
            <a:normAutofit/>
          </a:bodyPr>
          <a:lstStyle/>
          <a:p>
            <a:r>
              <a:rPr lang="en-US" sz="2400" dirty="0">
                <a:latin typeface="Whitney Office" pitchFamily="2" charset="0"/>
              </a:rPr>
              <a:t>Unnatural Flooding</a:t>
            </a:r>
          </a:p>
        </p:txBody>
      </p:sp>
      <p:sp>
        <p:nvSpPr>
          <p:cNvPr id="6" name="Slide Number Placeholder 5"/>
          <p:cNvSpPr>
            <a:spLocks noGrp="1"/>
          </p:cNvSpPr>
          <p:nvPr>
            <p:ph type="sldNum" sz="quarter" idx="4"/>
          </p:nvPr>
        </p:nvSpPr>
        <p:spPr/>
        <p:txBody>
          <a:bodyPr/>
          <a:lstStyle/>
          <a:p>
            <a:pPr>
              <a:defRPr/>
            </a:pPr>
            <a:r>
              <a:rPr lang="en-US" dirty="0"/>
              <a:t>/</a:t>
            </a:r>
            <a:fld id="{39AC6DD2-7F43-1B4A-82D6-A60DA721F0B3}" type="slidenum">
              <a:rPr lang="en-US" smtClean="0"/>
              <a:pPr>
                <a:defRPr/>
              </a:pPr>
              <a:t>46</a:t>
            </a:fld>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74" y="228600"/>
            <a:ext cx="3174603" cy="21502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8" name="Content Placeholder 7"/>
          <p:cNvSpPr txBox="1">
            <a:spLocks/>
          </p:cNvSpPr>
          <p:nvPr/>
        </p:nvSpPr>
        <p:spPr>
          <a:xfrm>
            <a:off x="2918012" y="1680883"/>
            <a:ext cx="3307975" cy="1197347"/>
          </a:xfrm>
          <a:prstGeom prst="rect">
            <a:avLst/>
          </a:prstGeom>
        </p:spPr>
        <p:txBody>
          <a:bodyPr vert="horz" lIns="82048" tIns="41025" rIns="82048" bIns="41025"/>
          <a:lstStyle>
            <a:lvl1pPr marL="0" indent="0" algn="l" rtl="0" eaLnBrk="0" fontAlgn="base" hangingPunct="0">
              <a:lnSpc>
                <a:spcPct val="130000"/>
              </a:lnSpc>
              <a:spcBef>
                <a:spcPct val="0"/>
              </a:spcBef>
              <a:spcAft>
                <a:spcPct val="0"/>
              </a:spcAft>
              <a:defRPr sz="1400" b="0" i="0">
                <a:solidFill>
                  <a:srgbClr val="7F7F7F"/>
                </a:solidFill>
                <a:latin typeface="Imago Book"/>
                <a:ea typeface="+mn-ea"/>
                <a:cs typeface="Imago Book"/>
                <a:sym typeface="Ideal Sans Book" charset="0"/>
              </a:defRPr>
            </a:lvl1pPr>
            <a:lvl2pPr marL="0" indent="0" algn="l" rtl="0" eaLnBrk="0" fontAlgn="base" hangingPunct="0">
              <a:lnSpc>
                <a:spcPct val="130000"/>
              </a:lnSpc>
              <a:spcBef>
                <a:spcPct val="0"/>
              </a:spcBef>
              <a:spcAft>
                <a:spcPct val="0"/>
              </a:spcAft>
              <a:defRPr sz="1400" b="0" i="0">
                <a:solidFill>
                  <a:srgbClr val="7F7F7F"/>
                </a:solidFill>
                <a:latin typeface="Imago Book"/>
                <a:ea typeface="+mn-ea"/>
                <a:cs typeface="Imago Book"/>
                <a:sym typeface="Ideal Sans Book" charset="0"/>
              </a:defRPr>
            </a:lvl2pPr>
            <a:lvl3pPr marL="1076889" indent="-256402" algn="l" rtl="0" eaLnBrk="0" fontAlgn="base" hangingPunct="0">
              <a:lnSpc>
                <a:spcPct val="130000"/>
              </a:lnSpc>
              <a:spcBef>
                <a:spcPct val="0"/>
              </a:spcBef>
              <a:spcAft>
                <a:spcPct val="0"/>
              </a:spcAft>
              <a:buClr>
                <a:srgbClr val="82BF4A"/>
              </a:buClr>
              <a:buSzPct val="75000"/>
              <a:buFont typeface="Wingdings" charset="2"/>
              <a:buChar char=""/>
              <a:defRPr sz="1400" b="0" i="0">
                <a:solidFill>
                  <a:srgbClr val="7F7F7F"/>
                </a:solidFill>
                <a:latin typeface="Imago Book"/>
                <a:ea typeface="+mn-ea"/>
                <a:cs typeface="Imago Book"/>
                <a:sym typeface="Ideal Sans Book" charset="0"/>
              </a:defRPr>
            </a:lvl3pPr>
            <a:lvl4pPr marL="1436019" indent="-205146" algn="l" rtl="0" eaLnBrk="0" fontAlgn="base" hangingPunct="0">
              <a:lnSpc>
                <a:spcPct val="130000"/>
              </a:lnSpc>
              <a:spcBef>
                <a:spcPct val="0"/>
              </a:spcBef>
              <a:spcAft>
                <a:spcPct val="0"/>
              </a:spcAft>
              <a:defRPr sz="1400">
                <a:solidFill>
                  <a:schemeClr val="tx1"/>
                </a:solidFill>
                <a:latin typeface="Oakleaf"/>
                <a:ea typeface="+mn-ea"/>
                <a:cs typeface="Oakleaf"/>
                <a:sym typeface="Ideal Sans Book" charset="0"/>
              </a:defRPr>
            </a:lvl4pPr>
            <a:lvl5pPr marL="1846311" indent="-205146" algn="l" rtl="0" eaLnBrk="0" fontAlgn="base" hangingPunct="0">
              <a:lnSpc>
                <a:spcPct val="130000"/>
              </a:lnSpc>
              <a:spcBef>
                <a:spcPct val="0"/>
              </a:spcBef>
              <a:spcAft>
                <a:spcPct val="0"/>
              </a:spcAft>
              <a:defRPr sz="1400">
                <a:solidFill>
                  <a:schemeClr val="tx1"/>
                </a:solidFill>
                <a:latin typeface="Oakleaf"/>
                <a:ea typeface="+mn-ea"/>
                <a:cs typeface="Oakleaf"/>
                <a:sym typeface="Ideal Sans Book" charset="0"/>
              </a:defRPr>
            </a:lvl5pPr>
            <a:lvl6pPr marL="410291" algn="l" rtl="0" fontAlgn="base">
              <a:lnSpc>
                <a:spcPct val="110000"/>
              </a:lnSpc>
              <a:spcBef>
                <a:spcPct val="0"/>
              </a:spcBef>
              <a:spcAft>
                <a:spcPct val="0"/>
              </a:spcAft>
              <a:defRPr sz="1100">
                <a:solidFill>
                  <a:schemeClr val="tx1"/>
                </a:solidFill>
                <a:latin typeface="+mn-lt"/>
                <a:ea typeface="+mn-ea"/>
                <a:cs typeface="+mn-cs"/>
                <a:sym typeface="Ideal Sans Book" charset="0"/>
              </a:defRPr>
            </a:lvl6pPr>
            <a:lvl7pPr marL="820583" algn="l" rtl="0" fontAlgn="base">
              <a:lnSpc>
                <a:spcPct val="110000"/>
              </a:lnSpc>
              <a:spcBef>
                <a:spcPct val="0"/>
              </a:spcBef>
              <a:spcAft>
                <a:spcPct val="0"/>
              </a:spcAft>
              <a:defRPr sz="1100">
                <a:solidFill>
                  <a:schemeClr val="tx1"/>
                </a:solidFill>
                <a:latin typeface="+mn-lt"/>
                <a:ea typeface="+mn-ea"/>
                <a:cs typeface="+mn-cs"/>
                <a:sym typeface="Ideal Sans Book" charset="0"/>
              </a:defRPr>
            </a:lvl7pPr>
            <a:lvl8pPr marL="1230874" algn="l" rtl="0" fontAlgn="base">
              <a:lnSpc>
                <a:spcPct val="110000"/>
              </a:lnSpc>
              <a:spcBef>
                <a:spcPct val="0"/>
              </a:spcBef>
              <a:spcAft>
                <a:spcPct val="0"/>
              </a:spcAft>
              <a:defRPr sz="1100">
                <a:solidFill>
                  <a:schemeClr val="tx1"/>
                </a:solidFill>
                <a:latin typeface="+mn-lt"/>
                <a:ea typeface="+mn-ea"/>
                <a:cs typeface="+mn-cs"/>
                <a:sym typeface="Ideal Sans Book" charset="0"/>
              </a:defRPr>
            </a:lvl8pPr>
            <a:lvl9pPr marL="1641165" algn="l" rtl="0" fontAlgn="base">
              <a:lnSpc>
                <a:spcPct val="110000"/>
              </a:lnSpc>
              <a:spcBef>
                <a:spcPct val="0"/>
              </a:spcBef>
              <a:spcAft>
                <a:spcPct val="0"/>
              </a:spcAft>
              <a:defRPr sz="1100">
                <a:solidFill>
                  <a:schemeClr val="tx1"/>
                </a:solidFill>
                <a:latin typeface="+mn-lt"/>
                <a:ea typeface="+mn-ea"/>
                <a:cs typeface="+mn-cs"/>
                <a:sym typeface="Ideal Sans Book" charset="0"/>
              </a:defRPr>
            </a:lvl9pPr>
          </a:lstStyle>
          <a:p>
            <a:pPr marL="285750" indent="-285750">
              <a:buFont typeface="Arial" panose="020B0604020202020204" pitchFamily="34" charset="0"/>
              <a:buChar char="•"/>
            </a:pPr>
            <a:r>
              <a:rPr lang="en-US" kern="0" dirty="0">
                <a:latin typeface="Chronicle Office" pitchFamily="2" charset="0"/>
              </a:rPr>
              <a:t>Early Spring floods</a:t>
            </a:r>
          </a:p>
          <a:p>
            <a:pPr marL="285750" indent="-285750">
              <a:buFont typeface="Arial" panose="020B0604020202020204" pitchFamily="34" charset="0"/>
              <a:buChar char="•"/>
            </a:pPr>
            <a:r>
              <a:rPr lang="en-US" kern="0" dirty="0">
                <a:latin typeface="Chronicle Office" pitchFamily="2" charset="0"/>
              </a:rPr>
              <a:t>Flow in Summer months has doubled since 1990</a:t>
            </a:r>
          </a:p>
        </p:txBody>
      </p:sp>
    </p:spTree>
    <p:extLst>
      <p:ext uri="{BB962C8B-B14F-4D97-AF65-F5344CB8AC3E}">
        <p14:creationId xmlns:p14="http://schemas.microsoft.com/office/powerpoint/2010/main" val="341848403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4967" r="24967"/>
          <a:stretch>
            <a:fillRect/>
          </a:stretch>
        </p:blipFill>
        <p:spPr bwMode="auto">
          <a:xfrm>
            <a:off x="5541818" y="1882588"/>
            <a:ext cx="3602182" cy="4975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Content Placeholder 2"/>
          <p:cNvSpPr>
            <a:spLocks noGrp="1"/>
          </p:cNvSpPr>
          <p:nvPr>
            <p:ph sz="quarter" idx="11"/>
          </p:nvPr>
        </p:nvSpPr>
        <p:spPr>
          <a:xfrm>
            <a:off x="0" y="4328882"/>
            <a:ext cx="5334000" cy="2529117"/>
          </a:xfrm>
        </p:spPr>
        <p:txBody>
          <a:bodyPr>
            <a:normAutofit/>
          </a:bodyPr>
          <a:lstStyle/>
          <a:p>
            <a:pPr marL="285750" indent="-285750"/>
            <a:r>
              <a:rPr lang="en-US" dirty="0">
                <a:latin typeface="Chronicle Office" pitchFamily="2" charset="0"/>
              </a:rPr>
              <a:t>Historical floods averaged a few days</a:t>
            </a:r>
          </a:p>
          <a:p>
            <a:pPr marL="285750" indent="-285750"/>
            <a:r>
              <a:rPr lang="en-US" dirty="0">
                <a:latin typeface="Chronicle Office" pitchFamily="2" charset="0"/>
              </a:rPr>
              <a:t>7 floods &gt; 2 weeks since 2008</a:t>
            </a:r>
          </a:p>
          <a:p>
            <a:pPr marL="285750" indent="-285750"/>
            <a:r>
              <a:rPr lang="en-US" dirty="0">
                <a:latin typeface="Chronicle Office" pitchFamily="2" charset="0"/>
              </a:rPr>
              <a:t>3 floods &gt; 4 weeks</a:t>
            </a:r>
          </a:p>
          <a:p>
            <a:pPr marL="285750" indent="-285750">
              <a:buFont typeface="Wingdings" panose="05000000000000000000" pitchFamily="2" charset="2"/>
              <a:buChar char="Ø"/>
            </a:pPr>
            <a:r>
              <a:rPr lang="en-US" dirty="0">
                <a:latin typeface="Chronicle Office" pitchFamily="2" charset="0"/>
              </a:rPr>
              <a:t>77 days above flood stage in 2008</a:t>
            </a:r>
          </a:p>
          <a:p>
            <a:pPr marL="285750" indent="-285750">
              <a:buFont typeface="Wingdings" panose="05000000000000000000" pitchFamily="2" charset="2"/>
              <a:buChar char="Ø"/>
            </a:pPr>
            <a:r>
              <a:rPr lang="en-US" dirty="0">
                <a:latin typeface="Chronicle Office" pitchFamily="2" charset="0"/>
              </a:rPr>
              <a:t>62 days above flood stage in 2010</a:t>
            </a:r>
          </a:p>
          <a:p>
            <a:pPr marL="285750" indent="-285750">
              <a:buFont typeface="Wingdings" panose="05000000000000000000" pitchFamily="2" charset="2"/>
              <a:buChar char="Ø"/>
            </a:pPr>
            <a:r>
              <a:rPr lang="en-US" dirty="0">
                <a:latin typeface="Chronicle Office" pitchFamily="2" charset="0"/>
              </a:rPr>
              <a:t>55 days above flood stage in 2013</a:t>
            </a:r>
          </a:p>
          <a:p>
            <a:endParaRPr lang="en-US" dirty="0"/>
          </a:p>
        </p:txBody>
      </p:sp>
      <p:sp>
        <p:nvSpPr>
          <p:cNvPr id="4" name="Text Placeholder 3"/>
          <p:cNvSpPr>
            <a:spLocks noGrp="1"/>
          </p:cNvSpPr>
          <p:nvPr>
            <p:ph type="body" sz="quarter" idx="15"/>
          </p:nvPr>
        </p:nvSpPr>
        <p:spPr>
          <a:xfrm>
            <a:off x="381000" y="1914659"/>
            <a:ext cx="1676400" cy="848234"/>
          </a:xfrm>
        </p:spPr>
        <p:txBody>
          <a:bodyPr>
            <a:normAutofit/>
          </a:bodyPr>
          <a:lstStyle/>
          <a:p>
            <a:pPr>
              <a:buNone/>
            </a:pPr>
            <a:r>
              <a:rPr lang="en-US" dirty="0">
                <a:latin typeface="Chronicle Office" pitchFamily="2" charset="0"/>
              </a:rPr>
              <a:t>Prolonged duration</a:t>
            </a:r>
          </a:p>
        </p:txBody>
      </p:sp>
      <p:sp>
        <p:nvSpPr>
          <p:cNvPr id="5" name="Title 4"/>
          <p:cNvSpPr>
            <a:spLocks noGrp="1"/>
          </p:cNvSpPr>
          <p:nvPr>
            <p:ph type="title"/>
          </p:nvPr>
        </p:nvSpPr>
        <p:spPr>
          <a:xfrm>
            <a:off x="152400" y="776144"/>
            <a:ext cx="2057401" cy="848233"/>
          </a:xfrm>
        </p:spPr>
        <p:txBody>
          <a:bodyPr>
            <a:normAutofit/>
          </a:bodyPr>
          <a:lstStyle/>
          <a:p>
            <a:r>
              <a:rPr lang="en-US" sz="2400" dirty="0">
                <a:latin typeface="Whitney Office" pitchFamily="2" charset="0"/>
              </a:rPr>
              <a:t>Unnatural Flooding</a:t>
            </a:r>
          </a:p>
        </p:txBody>
      </p:sp>
      <p:sp>
        <p:nvSpPr>
          <p:cNvPr id="6" name="Slide Number Placeholder 5"/>
          <p:cNvSpPr>
            <a:spLocks noGrp="1"/>
          </p:cNvSpPr>
          <p:nvPr>
            <p:ph type="sldNum" sz="quarter" idx="4"/>
          </p:nvPr>
        </p:nvSpPr>
        <p:spPr/>
        <p:txBody>
          <a:bodyPr/>
          <a:lstStyle/>
          <a:p>
            <a:pPr>
              <a:defRPr/>
            </a:pPr>
            <a:r>
              <a:rPr lang="en-US" dirty="0"/>
              <a:t>/</a:t>
            </a:r>
            <a:fld id="{39AC6DD2-7F43-1B4A-82D6-A60DA721F0B3}" type="slidenum">
              <a:rPr lang="en-US" smtClean="0"/>
              <a:pPr>
                <a:defRPr/>
              </a:pPr>
              <a:t>47</a:t>
            </a:fld>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715" y="0"/>
            <a:ext cx="6709286" cy="40386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254321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41" r="41"/>
          <a:stretch>
            <a:fillRect/>
          </a:stretch>
        </p:blipFill>
        <p:spPr bwMode="auto">
          <a:xfrm>
            <a:off x="2205454" y="1959415"/>
            <a:ext cx="4728746" cy="4898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1"/>
          </p:nvPr>
        </p:nvSpPr>
        <p:spPr>
          <a:xfrm>
            <a:off x="304800" y="1828800"/>
            <a:ext cx="2178425" cy="3161913"/>
          </a:xfrm>
        </p:spPr>
        <p:txBody>
          <a:bodyPr/>
          <a:lstStyle/>
          <a:p>
            <a:pPr marL="285750" indent="-285750"/>
            <a:r>
              <a:rPr lang="en-US" b="1" dirty="0">
                <a:latin typeface="Chronicle Office" pitchFamily="2" charset="0"/>
              </a:rPr>
              <a:t>Protection Opportunities</a:t>
            </a:r>
          </a:p>
          <a:p>
            <a:pPr marL="285750" indent="-285750"/>
            <a:r>
              <a:rPr lang="en-US" b="1" dirty="0">
                <a:latin typeface="Chronicle Office" pitchFamily="2" charset="0"/>
              </a:rPr>
              <a:t>Stewardship Challenges</a:t>
            </a:r>
          </a:p>
          <a:p>
            <a:pPr marL="285750" indent="-285750"/>
            <a:r>
              <a:rPr lang="en-US" b="1" dirty="0">
                <a:latin typeface="Chronicle Office" pitchFamily="2" charset="0"/>
              </a:rPr>
              <a:t>Resilience Strategies</a:t>
            </a:r>
          </a:p>
          <a:p>
            <a:pPr marL="285750" indent="-285750"/>
            <a:r>
              <a:rPr lang="en-US" b="1" dirty="0">
                <a:latin typeface="Chronicle Office" pitchFamily="2" charset="0"/>
              </a:rPr>
              <a:t>Whole system approach</a:t>
            </a:r>
          </a:p>
          <a:p>
            <a:pPr marL="285750" indent="-285750"/>
            <a:endParaRPr lang="en-US" dirty="0"/>
          </a:p>
        </p:txBody>
      </p:sp>
      <p:sp>
        <p:nvSpPr>
          <p:cNvPr id="5" name="Title 4"/>
          <p:cNvSpPr>
            <a:spLocks noGrp="1"/>
          </p:cNvSpPr>
          <p:nvPr>
            <p:ph type="title"/>
          </p:nvPr>
        </p:nvSpPr>
        <p:spPr>
          <a:xfrm>
            <a:off x="513186" y="941294"/>
            <a:ext cx="4058818" cy="735105"/>
          </a:xfrm>
        </p:spPr>
        <p:txBody>
          <a:bodyPr>
            <a:normAutofit/>
          </a:bodyPr>
          <a:lstStyle/>
          <a:p>
            <a:r>
              <a:rPr lang="en-US" sz="2400" dirty="0">
                <a:latin typeface="Whitney Office" pitchFamily="2" charset="0"/>
              </a:rPr>
              <a:t>Conservation Outcomes</a:t>
            </a:r>
          </a:p>
        </p:txBody>
      </p:sp>
      <p:sp>
        <p:nvSpPr>
          <p:cNvPr id="6" name="Slide Number Placeholder 5"/>
          <p:cNvSpPr>
            <a:spLocks noGrp="1"/>
          </p:cNvSpPr>
          <p:nvPr>
            <p:ph type="sldNum" sz="quarter" idx="4"/>
          </p:nvPr>
        </p:nvSpPr>
        <p:spPr/>
        <p:txBody>
          <a:bodyPr/>
          <a:lstStyle/>
          <a:p>
            <a:pPr>
              <a:defRPr/>
            </a:pPr>
            <a:r>
              <a:rPr lang="en-US" dirty="0"/>
              <a:t>/</a:t>
            </a:r>
            <a:fld id="{39AC6DD2-7F43-1B4A-82D6-A60DA721F0B3}" type="slidenum">
              <a:rPr lang="en-US" smtClean="0"/>
              <a:pPr>
                <a:defRPr/>
              </a:pPr>
              <a:t>48</a:t>
            </a:fld>
            <a:endParaRPr 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03096"/>
            <a:ext cx="3572658" cy="35589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515029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1FDF54-B761-45A5-B06F-333074FAB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446" y="-203020"/>
            <a:ext cx="5452293" cy="4089220"/>
          </a:xfrm>
          <a:prstGeom prst="rect">
            <a:avLst/>
          </a:prstGeom>
        </p:spPr>
      </p:pic>
      <p:sp>
        <p:nvSpPr>
          <p:cNvPr id="7" name="Content Placeholder 2">
            <a:extLst>
              <a:ext uri="{FF2B5EF4-FFF2-40B4-BE49-F238E27FC236}">
                <a16:creationId xmlns:a16="http://schemas.microsoft.com/office/drawing/2014/main" id="{8BA73731-83F1-4BD7-B6E7-217AAF6BB69D}"/>
              </a:ext>
            </a:extLst>
          </p:cNvPr>
          <p:cNvSpPr txBox="1">
            <a:spLocks/>
          </p:cNvSpPr>
          <p:nvPr/>
        </p:nvSpPr>
        <p:spPr>
          <a:xfrm>
            <a:off x="228600" y="1634247"/>
            <a:ext cx="3463107" cy="453795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900" dirty="0">
              <a:latin typeface="Whitney Office" pitchFamily="2" charset="0"/>
            </a:endParaRPr>
          </a:p>
          <a:p>
            <a:r>
              <a:rPr lang="en-US" sz="1600" dirty="0">
                <a:latin typeface="Chronicle Office" pitchFamily="2" charset="0"/>
              </a:rPr>
              <a:t>Annual celebration of nature!</a:t>
            </a:r>
          </a:p>
          <a:p>
            <a:r>
              <a:rPr lang="en-US" sz="1600" dirty="0">
                <a:latin typeface="Chronicle Office" pitchFamily="2" charset="0"/>
              </a:rPr>
              <a:t>Sunday, October 6</a:t>
            </a:r>
            <a:r>
              <a:rPr lang="en-US" sz="1600" baseline="30000" dirty="0">
                <a:latin typeface="Chronicle Office" pitchFamily="2" charset="0"/>
              </a:rPr>
              <a:t>th, </a:t>
            </a:r>
            <a:r>
              <a:rPr lang="en-US" sz="2400" baseline="30000" dirty="0">
                <a:latin typeface="Chronicle Office" pitchFamily="2" charset="0"/>
              </a:rPr>
              <a:t>2019</a:t>
            </a:r>
            <a:endParaRPr lang="en-US" sz="1600" baseline="30000" dirty="0">
              <a:latin typeface="Chronicle Office" pitchFamily="2" charset="0"/>
            </a:endParaRPr>
          </a:p>
          <a:p>
            <a:r>
              <a:rPr lang="en-US" sz="1600" dirty="0">
                <a:latin typeface="Chronicle Office" pitchFamily="2" charset="0"/>
              </a:rPr>
              <a:t>1:00 to 6:00 pm</a:t>
            </a:r>
          </a:p>
          <a:p>
            <a:r>
              <a:rPr lang="en-US" sz="1600" dirty="0">
                <a:latin typeface="Chronicle Office" pitchFamily="2" charset="0"/>
              </a:rPr>
              <a:t>Ardon Creek Winery</a:t>
            </a:r>
          </a:p>
          <a:p>
            <a:r>
              <a:rPr lang="en-US" sz="1600" dirty="0">
                <a:latin typeface="Chronicle Office" pitchFamily="2" charset="0"/>
              </a:rPr>
              <a:t>Live bluegrass music, hiking tours of Land of the Swamp White Oak Preserve, live critters, educational displays, kids games and activities, wine tasting and more!</a:t>
            </a:r>
          </a:p>
        </p:txBody>
      </p:sp>
      <p:pic>
        <p:nvPicPr>
          <p:cNvPr id="8" name="Picture 7">
            <a:extLst>
              <a:ext uri="{FF2B5EF4-FFF2-40B4-BE49-F238E27FC236}">
                <a16:creationId xmlns:a16="http://schemas.microsoft.com/office/drawing/2014/main" id="{A4864D9C-E55C-42D0-AF31-676B80B6E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1" y="3505201"/>
            <a:ext cx="5029199" cy="3352800"/>
          </a:xfrm>
          <a:prstGeom prst="rect">
            <a:avLst/>
          </a:prstGeom>
          <a:ln>
            <a:solidFill>
              <a:schemeClr val="tx1"/>
            </a:solidFill>
          </a:ln>
        </p:spPr>
      </p:pic>
      <p:sp>
        <p:nvSpPr>
          <p:cNvPr id="10" name="Title 4">
            <a:extLst>
              <a:ext uri="{FF2B5EF4-FFF2-40B4-BE49-F238E27FC236}">
                <a16:creationId xmlns:a16="http://schemas.microsoft.com/office/drawing/2014/main" id="{2C1C2784-0ACE-49C6-9D9A-4472D1C69F29}"/>
              </a:ext>
            </a:extLst>
          </p:cNvPr>
          <p:cNvSpPr>
            <a:spLocks noGrp="1"/>
          </p:cNvSpPr>
          <p:nvPr>
            <p:ph type="title"/>
          </p:nvPr>
        </p:nvSpPr>
        <p:spPr>
          <a:xfrm>
            <a:off x="152400" y="685800"/>
            <a:ext cx="4899377" cy="948448"/>
          </a:xfrm>
        </p:spPr>
        <p:txBody>
          <a:bodyPr>
            <a:noAutofit/>
          </a:bodyPr>
          <a:lstStyle/>
          <a:p>
            <a:r>
              <a:rPr lang="en-US" sz="2400" dirty="0">
                <a:latin typeface="Whitney Office" pitchFamily="2" charset="0"/>
              </a:rPr>
              <a:t>Connecting People and Nature</a:t>
            </a:r>
          </a:p>
        </p:txBody>
      </p:sp>
    </p:spTree>
    <p:extLst>
      <p:ext uri="{BB962C8B-B14F-4D97-AF65-F5344CB8AC3E}">
        <p14:creationId xmlns:p14="http://schemas.microsoft.com/office/powerpoint/2010/main" val="358487198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4CC632-B782-4267-AB10-3CA0DD70EB2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4431" t="3332" r="3627" b="4445"/>
          <a:stretch/>
        </p:blipFill>
        <p:spPr>
          <a:xfrm>
            <a:off x="1143810" y="0"/>
            <a:ext cx="6856379" cy="6856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03551346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68DDF-7072-4E8D-857A-01F88D2DF3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0"/>
            <a:ext cx="12192000" cy="6858000"/>
          </a:xfrm>
          <a:prstGeom prst="rect">
            <a:avLst/>
          </a:prstGeom>
        </p:spPr>
      </p:pic>
      <p:pic>
        <p:nvPicPr>
          <p:cNvPr id="7" name="Picture 6">
            <a:extLst>
              <a:ext uri="{FF2B5EF4-FFF2-40B4-BE49-F238E27FC236}">
                <a16:creationId xmlns:a16="http://schemas.microsoft.com/office/drawing/2014/main" id="{12F2E10F-C43E-451F-8C2C-96052F9338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1" t="17737" r="9979" b="20186"/>
          <a:stretch/>
        </p:blipFill>
        <p:spPr>
          <a:xfrm>
            <a:off x="76200" y="53502"/>
            <a:ext cx="3326860" cy="1293779"/>
          </a:xfrm>
          <a:prstGeom prst="rect">
            <a:avLst/>
          </a:prstGeom>
        </p:spPr>
      </p:pic>
      <p:sp>
        <p:nvSpPr>
          <p:cNvPr id="4" name="Title 3">
            <a:extLst>
              <a:ext uri="{FF2B5EF4-FFF2-40B4-BE49-F238E27FC236}">
                <a16:creationId xmlns:a16="http://schemas.microsoft.com/office/drawing/2014/main" id="{45EE5E38-AC91-4F87-83B2-EADAAAF43451}"/>
              </a:ext>
            </a:extLst>
          </p:cNvPr>
          <p:cNvSpPr>
            <a:spLocks noGrp="1"/>
          </p:cNvSpPr>
          <p:nvPr>
            <p:ph type="title"/>
          </p:nvPr>
        </p:nvSpPr>
        <p:spPr>
          <a:xfrm>
            <a:off x="76200" y="1347281"/>
            <a:ext cx="8662553" cy="5457217"/>
          </a:xfrm>
          <a:ln>
            <a:noFill/>
          </a:ln>
        </p:spPr>
        <p:txBody>
          <a:bodyPr/>
          <a:lstStyle/>
          <a:p>
            <a:r>
              <a:rPr lang="en-US" sz="2800" b="1" dirty="0">
                <a:ln w="3175">
                  <a:solidFill>
                    <a:schemeClr val="tx1"/>
                  </a:solidFill>
                </a:ln>
                <a:latin typeface="Whitney Office" pitchFamily="2" charset="0"/>
              </a:rPr>
              <a:t>Josh Spies</a:t>
            </a:r>
            <a:br>
              <a:rPr lang="en-US" sz="2800" b="1" dirty="0">
                <a:ln w="3175">
                  <a:solidFill>
                    <a:schemeClr val="tx1"/>
                  </a:solidFill>
                </a:ln>
                <a:latin typeface="Whitney Office" pitchFamily="2" charset="0"/>
              </a:rPr>
            </a:br>
            <a:r>
              <a:rPr lang="en-US" sz="2800" b="1" dirty="0">
                <a:ln w="3175">
                  <a:solidFill>
                    <a:schemeClr val="tx1"/>
                  </a:solidFill>
                </a:ln>
                <a:latin typeface="Whitney Office" pitchFamily="2" charset="0"/>
              </a:rPr>
              <a:t>Associate Director of Conservation</a:t>
            </a:r>
            <a:br>
              <a:rPr lang="en-US" sz="2800" b="1" dirty="0">
                <a:ln w="3175">
                  <a:solidFill>
                    <a:schemeClr val="tx1"/>
                  </a:solidFill>
                </a:ln>
                <a:latin typeface="Whitney Office" pitchFamily="2" charset="0"/>
              </a:rPr>
            </a:br>
            <a:r>
              <a:rPr lang="en-US" sz="2800" b="1" dirty="0">
                <a:ln w="3175">
                  <a:solidFill>
                    <a:schemeClr val="tx1"/>
                  </a:solidFill>
                </a:ln>
                <a:latin typeface="Whitney Office" pitchFamily="2" charset="0"/>
              </a:rPr>
              <a:t>jspies@tnc.org</a:t>
            </a:r>
            <a:br>
              <a:rPr lang="en-US" sz="2800" b="1" dirty="0">
                <a:ln w="3175">
                  <a:solidFill>
                    <a:schemeClr val="tx1"/>
                  </a:solidFill>
                </a:ln>
                <a:latin typeface="Whitney Office" pitchFamily="2" charset="0"/>
              </a:rPr>
            </a:br>
            <a:r>
              <a:rPr lang="en-US" sz="2800" b="1" dirty="0">
                <a:ln w="3175">
                  <a:solidFill>
                    <a:schemeClr val="tx1"/>
                  </a:solidFill>
                </a:ln>
                <a:latin typeface="Whitney Office" pitchFamily="2" charset="0"/>
              </a:rPr>
              <a:t>319-726-3041</a:t>
            </a:r>
            <a:endParaRPr lang="en-US" b="1" dirty="0">
              <a:ln w="3175">
                <a:solidFill>
                  <a:schemeClr val="tx1"/>
                </a:solidFill>
              </a:ln>
              <a:latin typeface="Whitney Office" pitchFamily="2" charset="0"/>
            </a:endParaRPr>
          </a:p>
        </p:txBody>
      </p:sp>
    </p:spTree>
    <p:extLst>
      <p:ext uri="{BB962C8B-B14F-4D97-AF65-F5344CB8AC3E}">
        <p14:creationId xmlns:p14="http://schemas.microsoft.com/office/powerpoint/2010/main" val="130921102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9A0C8-BD28-4CA1-B314-91A731779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 t="3332" r="10000" b="4445"/>
          <a:stretch/>
        </p:blipFill>
        <p:spPr>
          <a:xfrm>
            <a:off x="2459056" y="-19424"/>
            <a:ext cx="4225887" cy="687742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1672804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F4595F-0A8B-4FE7-B99D-A5702DC49A59}"/>
              </a:ext>
            </a:extLst>
          </p:cNvPr>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2017" t="21625" r="3672" b="23359"/>
          <a:stretch/>
        </p:blipFill>
        <p:spPr>
          <a:xfrm>
            <a:off x="0" y="-1138136"/>
            <a:ext cx="9144000" cy="8001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974530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17" y="0"/>
            <a:ext cx="10354234" cy="6858000"/>
          </a:xfrm>
          <a:prstGeom prst="rect">
            <a:avLst/>
          </a:prstGeom>
        </p:spPr>
      </p:pic>
      <p:sp>
        <p:nvSpPr>
          <p:cNvPr id="2" name="TextBox 1">
            <a:extLst>
              <a:ext uri="{FF2B5EF4-FFF2-40B4-BE49-F238E27FC236}">
                <a16:creationId xmlns:a16="http://schemas.microsoft.com/office/drawing/2014/main" id="{AC0428F4-4D78-4E2A-B629-D5BEC751D8BE}"/>
              </a:ext>
            </a:extLst>
          </p:cNvPr>
          <p:cNvSpPr txBox="1"/>
          <p:nvPr/>
        </p:nvSpPr>
        <p:spPr>
          <a:xfrm>
            <a:off x="1371600" y="6019800"/>
            <a:ext cx="6400800" cy="707886"/>
          </a:xfrm>
          <a:prstGeom prst="rect">
            <a:avLst/>
          </a:prstGeom>
          <a:noFill/>
        </p:spPr>
        <p:txBody>
          <a:bodyPr wrap="square" rtlCol="0" anchor="ctr">
            <a:spAutoFit/>
          </a:bodyPr>
          <a:lstStyle/>
          <a:p>
            <a:pPr algn="ctr"/>
            <a:r>
              <a:rPr lang="en-US" sz="4000" b="1" i="1" dirty="0">
                <a:ln w="3175">
                  <a:solidFill>
                    <a:schemeClr val="tx1"/>
                  </a:solidFill>
                </a:ln>
                <a:solidFill>
                  <a:schemeClr val="bg1"/>
                </a:solidFill>
                <a:latin typeface="Whitney Office" pitchFamily="2" charset="0"/>
              </a:rPr>
              <a:t>Floodplain Oak Savanna</a:t>
            </a:r>
          </a:p>
        </p:txBody>
      </p:sp>
    </p:spTree>
    <p:extLst>
      <p:ext uri="{BB962C8B-B14F-4D97-AF65-F5344CB8AC3E}">
        <p14:creationId xmlns:p14="http://schemas.microsoft.com/office/powerpoint/2010/main" val="421364514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8F87853-5530-4E2D-BDAC-E6B6D79EF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1" y="419100"/>
            <a:ext cx="4652061" cy="601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6" name="Picture 3">
            <a:extLst>
              <a:ext uri="{FF2B5EF4-FFF2-40B4-BE49-F238E27FC236}">
                <a16:creationId xmlns:a16="http://schemas.microsoft.com/office/drawing/2014/main" id="{2AB5B0D8-0955-43D7-A5D7-8EE4D89A3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64" y="419100"/>
            <a:ext cx="4654306" cy="601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itle 3">
            <a:extLst>
              <a:ext uri="{FF2B5EF4-FFF2-40B4-BE49-F238E27FC236}">
                <a16:creationId xmlns:a16="http://schemas.microsoft.com/office/drawing/2014/main" id="{7D785BFB-1883-4A30-836D-F4A4E98D166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48504695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ImagoBook"/>
        <a:ea typeface=""/>
        <a:cs typeface=""/>
      </a:majorFont>
      <a:minorFont>
        <a:latin typeface="Imago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4297</TotalTime>
  <Words>2934</Words>
  <Application>Microsoft Office PowerPoint</Application>
  <PresentationFormat>On-screen Show (4:3)</PresentationFormat>
  <Paragraphs>166</Paragraphs>
  <Slides>50</Slides>
  <Notes>50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Arial</vt:lpstr>
      <vt:lpstr>Arial </vt:lpstr>
      <vt:lpstr>Calibri</vt:lpstr>
      <vt:lpstr>Cambria</vt:lpstr>
      <vt:lpstr>Chronicle Office</vt:lpstr>
      <vt:lpstr>Ideal Sans Book</vt:lpstr>
      <vt:lpstr>Imago Book</vt:lpstr>
      <vt:lpstr>Imago Light</vt:lpstr>
      <vt:lpstr>Imago Medium</vt:lpstr>
      <vt:lpstr>ImagoBook</vt:lpstr>
      <vt:lpstr>Oakleaf</vt:lpstr>
      <vt:lpstr>Whitney Office</vt:lpstr>
      <vt:lpstr>Wingdings</vt:lpstr>
      <vt:lpstr>Office Theme</vt:lpstr>
      <vt:lpstr>Default Design</vt:lpstr>
      <vt:lpstr>Land of the Swamp White Oak Floodplain Conservation in Iowa’s Most Biologically Diverse Landscape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Channel Fen</vt:lpstr>
      <vt:lpstr>PowerPoint Presentation</vt:lpstr>
      <vt:lpstr>PowerPoint Presentation</vt:lpstr>
      <vt:lpstr>PowerPoint Presentation</vt:lpstr>
      <vt:lpstr>PowerPoint Presentation</vt:lpstr>
      <vt:lpstr>Alluvial wetlands</vt:lpstr>
      <vt:lpstr>PowerPoint Presentation</vt:lpstr>
      <vt:lpstr>PowerPoint Presentation</vt:lpstr>
      <vt:lpstr>PowerPoint Presentation</vt:lpstr>
      <vt:lpstr>PowerPoint Presentation</vt:lpstr>
      <vt:lpstr>PowerPoint Presentation</vt:lpstr>
      <vt:lpstr>PowerPoint Presentation</vt:lpstr>
      <vt:lpstr>Mussels 37 Species in Iowa/Cedar; 12 T&amp;E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Floodplain</vt:lpstr>
      <vt:lpstr>Unnatural Flooding</vt:lpstr>
      <vt:lpstr>Unnatural Flooding</vt:lpstr>
      <vt:lpstr>Unnatural Flooding</vt:lpstr>
      <vt:lpstr>Conservation Outcomes</vt:lpstr>
      <vt:lpstr>Connecting People and Nature</vt:lpstr>
      <vt:lpstr>Josh Spies Associate Director of Conservation jspies@tnc.org 319-726-3041</vt:lpstr>
    </vt:vector>
  </TitlesOfParts>
  <Company>The Nature Conservancy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Stewardship in the Lower Cedar River Valley</dc:title>
  <dc:creator>Dale Maxson</dc:creator>
  <cp:lastModifiedBy>Joshua J. Spies</cp:lastModifiedBy>
  <cp:revision>167</cp:revision>
  <dcterms:created xsi:type="dcterms:W3CDTF">2016-04-15T00:01:45Z</dcterms:created>
  <dcterms:modified xsi:type="dcterms:W3CDTF">2018-10-22T18:49:03Z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