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9"/>
  </p:notesMasterIdLst>
  <p:sldIdLst>
    <p:sldId id="256" r:id="rId2"/>
    <p:sldId id="271" r:id="rId3"/>
    <p:sldId id="258" r:id="rId4"/>
    <p:sldId id="269" r:id="rId5"/>
    <p:sldId id="268" r:id="rId6"/>
    <p:sldId id="270" r:id="rId7"/>
    <p:sldId id="267" r:id="rId8"/>
    <p:sldId id="260" r:id="rId9"/>
    <p:sldId id="263" r:id="rId10"/>
    <p:sldId id="264" r:id="rId11"/>
    <p:sldId id="272" r:id="rId12"/>
    <p:sldId id="261" r:id="rId13"/>
    <p:sldId id="265" r:id="rId14"/>
    <p:sldId id="266" r:id="rId15"/>
    <p:sldId id="262" r:id="rId16"/>
    <p:sldId id="259" r:id="rId17"/>
    <p:sldId id="257" r:id="rId1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Salvato" initials="LS" lastIdx="1" clrIdx="0">
    <p:extLst>
      <p:ext uri="{19B8F6BF-5375-455C-9EA6-DF929625EA0E}">
        <p15:presenceInfo xmlns:p15="http://schemas.microsoft.com/office/powerpoint/2012/main" userId="ad8297443053592a" providerId="Windows Live"/>
      </p:ext>
    </p:extLst>
  </p:cmAuthor>
  <p:cmAuthor id="2" name="Andrew UMRBA" initials="AS" lastIdx="1" clrIdx="1">
    <p:extLst>
      <p:ext uri="{19B8F6BF-5375-455C-9EA6-DF929625EA0E}">
        <p15:presenceInfo xmlns:p15="http://schemas.microsoft.com/office/powerpoint/2012/main" userId="Andrew UMRB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4EC"/>
    <a:srgbClr val="BBCBE9"/>
    <a:srgbClr val="699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77" autoAdjust="0"/>
    <p:restoredTop sz="62020" autoAdjust="0"/>
  </p:normalViewPr>
  <p:slideViewPr>
    <p:cSldViewPr snapToGrid="0">
      <p:cViewPr varScale="1">
        <p:scale>
          <a:sx n="41" d="100"/>
          <a:sy n="41" d="100"/>
        </p:scale>
        <p:origin x="130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E51F58-926C-4035-8DDD-CF95A921E48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2D7EE1BE-3CB9-4721-A3EC-A047692B08D7}">
      <dgm:prSet phldrT="[Text]" custT="1"/>
      <dgm:spPr/>
      <dgm:t>
        <a:bodyPr/>
        <a:lstStyle/>
        <a:p>
          <a:r>
            <a:rPr lang="en-US" sz="2000" dirty="0">
              <a:solidFill>
                <a:schemeClr val="tx1"/>
              </a:solidFill>
            </a:rPr>
            <a:t>Examples of PAIs</a:t>
          </a:r>
          <a:endParaRPr lang="en-US" sz="1200" dirty="0">
            <a:solidFill>
              <a:schemeClr val="tx1"/>
            </a:solidFill>
          </a:endParaRPr>
        </a:p>
      </dgm:t>
    </dgm:pt>
    <dgm:pt modelId="{FBE65A85-4AA3-4A77-B329-B82AE89D1E3B}" type="parTrans" cxnId="{CBC27F2F-FD28-4693-B20A-3A50B43BA941}">
      <dgm:prSet/>
      <dgm:spPr/>
      <dgm:t>
        <a:bodyPr/>
        <a:lstStyle/>
        <a:p>
          <a:endParaRPr lang="en-US"/>
        </a:p>
      </dgm:t>
    </dgm:pt>
    <dgm:pt modelId="{4457BD74-CE5B-4DE6-BEEC-DF7BB016C8DD}" type="sibTrans" cxnId="{CBC27F2F-FD28-4693-B20A-3A50B43BA941}">
      <dgm:prSet/>
      <dgm:spPr/>
      <dgm:t>
        <a:bodyPr/>
        <a:lstStyle/>
        <a:p>
          <a:endParaRPr lang="en-US"/>
        </a:p>
      </dgm:t>
    </dgm:pt>
    <dgm:pt modelId="{B4012D06-49D7-4507-B3AE-83B74D50AF39}">
      <dgm:prSet phldrT="[Text]"/>
      <dgm:spPr/>
      <dgm:t>
        <a:bodyPr/>
        <a:lstStyle/>
        <a:p>
          <a:r>
            <a:rPr lang="en-US" dirty="0">
              <a:solidFill>
                <a:schemeClr val="tx1"/>
              </a:solidFill>
            </a:rPr>
            <a:t>Land Owners and General Public</a:t>
          </a:r>
        </a:p>
      </dgm:t>
    </dgm:pt>
    <dgm:pt modelId="{337A28B4-F145-483C-BEA4-6AF2CDEF571D}" type="parTrans" cxnId="{4BE84530-D198-4574-B97A-AA7BC2E12F61}">
      <dgm:prSet/>
      <dgm:spPr/>
      <dgm:t>
        <a:bodyPr/>
        <a:lstStyle/>
        <a:p>
          <a:endParaRPr lang="en-US"/>
        </a:p>
      </dgm:t>
    </dgm:pt>
    <dgm:pt modelId="{8570C030-73D2-4B45-8254-794D8ED2F0AA}" type="sibTrans" cxnId="{4BE84530-D198-4574-B97A-AA7BC2E12F61}">
      <dgm:prSet/>
      <dgm:spPr/>
      <dgm:t>
        <a:bodyPr/>
        <a:lstStyle/>
        <a:p>
          <a:endParaRPr lang="en-US"/>
        </a:p>
      </dgm:t>
    </dgm:pt>
    <dgm:pt modelId="{BDB1AE82-B7D4-4D9F-9AA2-C09C53149256}">
      <dgm:prSet phldrT="[Text]"/>
      <dgm:spPr/>
      <dgm:t>
        <a:bodyPr/>
        <a:lstStyle/>
        <a:p>
          <a:r>
            <a:rPr lang="en-US" dirty="0">
              <a:solidFill>
                <a:schemeClr val="tx1"/>
              </a:solidFill>
            </a:rPr>
            <a:t>Agribusiness</a:t>
          </a:r>
        </a:p>
      </dgm:t>
    </dgm:pt>
    <dgm:pt modelId="{AF0F54D4-010A-442E-B6E4-D78CA8A522BD}" type="parTrans" cxnId="{73F86906-ABD8-49EE-9E0E-4B9ABE2DC7D4}">
      <dgm:prSet/>
      <dgm:spPr/>
      <dgm:t>
        <a:bodyPr/>
        <a:lstStyle/>
        <a:p>
          <a:endParaRPr lang="en-US"/>
        </a:p>
      </dgm:t>
    </dgm:pt>
    <dgm:pt modelId="{519E137B-FAA3-4AA0-B1A4-221A1303F875}" type="sibTrans" cxnId="{73F86906-ABD8-49EE-9E0E-4B9ABE2DC7D4}">
      <dgm:prSet/>
      <dgm:spPr/>
      <dgm:t>
        <a:bodyPr/>
        <a:lstStyle/>
        <a:p>
          <a:endParaRPr lang="en-US"/>
        </a:p>
      </dgm:t>
    </dgm:pt>
    <dgm:pt modelId="{0F5E57D6-D34C-47F0-A081-B037BFD6AF3D}">
      <dgm:prSet phldrT="[Text]"/>
      <dgm:spPr/>
      <dgm:t>
        <a:bodyPr/>
        <a:lstStyle/>
        <a:p>
          <a:r>
            <a:rPr lang="en-US" dirty="0">
              <a:solidFill>
                <a:schemeClr val="tx1"/>
              </a:solidFill>
            </a:rPr>
            <a:t>Local, State and Federal Agencies</a:t>
          </a:r>
        </a:p>
      </dgm:t>
    </dgm:pt>
    <dgm:pt modelId="{EEC60FF8-9192-430F-B501-D29B03A10FCF}" type="parTrans" cxnId="{6A27F694-13ED-4E0D-BC3B-CA686FAD5DB5}">
      <dgm:prSet/>
      <dgm:spPr/>
      <dgm:t>
        <a:bodyPr/>
        <a:lstStyle/>
        <a:p>
          <a:endParaRPr lang="en-US"/>
        </a:p>
      </dgm:t>
    </dgm:pt>
    <dgm:pt modelId="{D886802F-A905-4D36-BA35-FE035E3D3D22}" type="sibTrans" cxnId="{6A27F694-13ED-4E0D-BC3B-CA686FAD5DB5}">
      <dgm:prSet/>
      <dgm:spPr/>
      <dgm:t>
        <a:bodyPr/>
        <a:lstStyle/>
        <a:p>
          <a:endParaRPr lang="en-US"/>
        </a:p>
      </dgm:t>
    </dgm:pt>
    <dgm:pt modelId="{33B1AD2C-FF6E-400B-9BA6-5660AC1C33D6}">
      <dgm:prSet phldrT="[Text]"/>
      <dgm:spPr/>
      <dgm:t>
        <a:bodyPr/>
        <a:lstStyle/>
        <a:p>
          <a:r>
            <a:rPr lang="en-US" dirty="0">
              <a:solidFill>
                <a:schemeClr val="tx1"/>
              </a:solidFill>
            </a:rPr>
            <a:t>Non Governmental Agencies</a:t>
          </a:r>
        </a:p>
      </dgm:t>
    </dgm:pt>
    <dgm:pt modelId="{1E865762-55C2-4540-A9FE-546884480D60}" type="parTrans" cxnId="{FC11C8C9-FC83-4ABA-A5D7-165A3617760C}">
      <dgm:prSet/>
      <dgm:spPr/>
      <dgm:t>
        <a:bodyPr/>
        <a:lstStyle/>
        <a:p>
          <a:endParaRPr lang="en-US"/>
        </a:p>
      </dgm:t>
    </dgm:pt>
    <dgm:pt modelId="{9816056A-B1B6-4605-9336-CDC091605A03}" type="sibTrans" cxnId="{FC11C8C9-FC83-4ABA-A5D7-165A3617760C}">
      <dgm:prSet/>
      <dgm:spPr/>
      <dgm:t>
        <a:bodyPr/>
        <a:lstStyle/>
        <a:p>
          <a:endParaRPr lang="en-US"/>
        </a:p>
      </dgm:t>
    </dgm:pt>
    <dgm:pt modelId="{3A1FB3AF-5FCA-4283-9294-25ABD7A280F3}">
      <dgm:prSet phldrT="[Text]"/>
      <dgm:spPr/>
      <dgm:t>
        <a:bodyPr/>
        <a:lstStyle/>
        <a:p>
          <a:r>
            <a:rPr lang="en-US" dirty="0">
              <a:solidFill>
                <a:schemeClr val="tx1"/>
              </a:solidFill>
            </a:rPr>
            <a:t>Industry Agencies</a:t>
          </a:r>
        </a:p>
      </dgm:t>
    </dgm:pt>
    <dgm:pt modelId="{7DE0C695-1E25-4503-B1CD-F400C7237C6C}" type="parTrans" cxnId="{C567DE91-340D-4B72-A886-00E85B13AB98}">
      <dgm:prSet/>
      <dgm:spPr/>
      <dgm:t>
        <a:bodyPr/>
        <a:lstStyle/>
        <a:p>
          <a:endParaRPr lang="en-US"/>
        </a:p>
      </dgm:t>
    </dgm:pt>
    <dgm:pt modelId="{8BDED084-9B51-4316-AA3B-9C8DD9577F67}" type="sibTrans" cxnId="{C567DE91-340D-4B72-A886-00E85B13AB98}">
      <dgm:prSet/>
      <dgm:spPr/>
      <dgm:t>
        <a:bodyPr/>
        <a:lstStyle/>
        <a:p>
          <a:endParaRPr lang="en-US"/>
        </a:p>
      </dgm:t>
    </dgm:pt>
    <dgm:pt modelId="{03BDFFBA-1058-4974-A0BD-ACE99DC12AD8}">
      <dgm:prSet phldrT="[Text]"/>
      <dgm:spPr/>
      <dgm:t>
        <a:bodyPr/>
        <a:lstStyle/>
        <a:p>
          <a:r>
            <a:rPr lang="en-US" dirty="0">
              <a:solidFill>
                <a:schemeClr val="tx1"/>
              </a:solidFill>
            </a:rPr>
            <a:t>Levee Districts</a:t>
          </a:r>
        </a:p>
      </dgm:t>
    </dgm:pt>
    <dgm:pt modelId="{B73554BF-2D98-4AE4-B7A1-50B639DEA5CD}" type="parTrans" cxnId="{9DCCFB2E-A271-4B2D-8063-59AC671B4A71}">
      <dgm:prSet/>
      <dgm:spPr/>
      <dgm:t>
        <a:bodyPr/>
        <a:lstStyle/>
        <a:p>
          <a:endParaRPr lang="en-US"/>
        </a:p>
      </dgm:t>
    </dgm:pt>
    <dgm:pt modelId="{019D2FDA-D321-4F04-A2F6-E11F95A996B5}" type="sibTrans" cxnId="{9DCCFB2E-A271-4B2D-8063-59AC671B4A71}">
      <dgm:prSet/>
      <dgm:spPr/>
      <dgm:t>
        <a:bodyPr/>
        <a:lstStyle/>
        <a:p>
          <a:endParaRPr lang="en-US"/>
        </a:p>
      </dgm:t>
    </dgm:pt>
    <dgm:pt modelId="{65E98931-DC31-4C5E-B9E7-FC9537990187}" type="pres">
      <dgm:prSet presAssocID="{87E51F58-926C-4035-8DDD-CF95A921E488}" presName="Name0" presStyleCnt="0">
        <dgm:presLayoutVars>
          <dgm:chMax val="1"/>
          <dgm:chPref val="1"/>
          <dgm:dir/>
          <dgm:animOne val="branch"/>
          <dgm:animLvl val="lvl"/>
        </dgm:presLayoutVars>
      </dgm:prSet>
      <dgm:spPr/>
    </dgm:pt>
    <dgm:pt modelId="{D26B33BC-A759-428A-8A99-BA01C3A6773E}" type="pres">
      <dgm:prSet presAssocID="{2D7EE1BE-3CB9-4721-A3EC-A047692B08D7}" presName="Parent" presStyleLbl="node0" presStyleIdx="0" presStyleCnt="1">
        <dgm:presLayoutVars>
          <dgm:chMax val="6"/>
          <dgm:chPref val="6"/>
        </dgm:presLayoutVars>
      </dgm:prSet>
      <dgm:spPr/>
    </dgm:pt>
    <dgm:pt modelId="{39DCDAF6-2CB3-42BA-8528-591A830ABE54}" type="pres">
      <dgm:prSet presAssocID="{B4012D06-49D7-4507-B3AE-83B74D50AF39}" presName="Accent1" presStyleCnt="0"/>
      <dgm:spPr/>
    </dgm:pt>
    <dgm:pt modelId="{4AE31C7C-CBBD-4EC5-8F9D-D52B42BED693}" type="pres">
      <dgm:prSet presAssocID="{B4012D06-49D7-4507-B3AE-83B74D50AF39}" presName="Accent" presStyleLbl="bgShp" presStyleIdx="0" presStyleCnt="6"/>
      <dgm:spPr/>
    </dgm:pt>
    <dgm:pt modelId="{A69D58D5-1B2D-4A73-9955-85F88ABB0984}" type="pres">
      <dgm:prSet presAssocID="{B4012D06-49D7-4507-B3AE-83B74D50AF39}" presName="Child1" presStyleLbl="node1" presStyleIdx="0" presStyleCnt="6">
        <dgm:presLayoutVars>
          <dgm:chMax val="0"/>
          <dgm:chPref val="0"/>
          <dgm:bulletEnabled val="1"/>
        </dgm:presLayoutVars>
      </dgm:prSet>
      <dgm:spPr/>
    </dgm:pt>
    <dgm:pt modelId="{05A8E282-9BCC-40AC-8B74-6AB2AC6F02C8}" type="pres">
      <dgm:prSet presAssocID="{BDB1AE82-B7D4-4D9F-9AA2-C09C53149256}" presName="Accent2" presStyleCnt="0"/>
      <dgm:spPr/>
    </dgm:pt>
    <dgm:pt modelId="{A4DED0E3-6FE5-4C0D-B608-39E7E95FB947}" type="pres">
      <dgm:prSet presAssocID="{BDB1AE82-B7D4-4D9F-9AA2-C09C53149256}" presName="Accent" presStyleLbl="bgShp" presStyleIdx="1" presStyleCnt="6"/>
      <dgm:spPr/>
    </dgm:pt>
    <dgm:pt modelId="{5984CDAD-0F01-4009-8C40-956B339304CA}" type="pres">
      <dgm:prSet presAssocID="{BDB1AE82-B7D4-4D9F-9AA2-C09C53149256}" presName="Child2" presStyleLbl="node1" presStyleIdx="1" presStyleCnt="6">
        <dgm:presLayoutVars>
          <dgm:chMax val="0"/>
          <dgm:chPref val="0"/>
          <dgm:bulletEnabled val="1"/>
        </dgm:presLayoutVars>
      </dgm:prSet>
      <dgm:spPr/>
    </dgm:pt>
    <dgm:pt modelId="{D5F037F5-73D5-4B30-848B-2AA82A1C0D62}" type="pres">
      <dgm:prSet presAssocID="{0F5E57D6-D34C-47F0-A081-B037BFD6AF3D}" presName="Accent3" presStyleCnt="0"/>
      <dgm:spPr/>
    </dgm:pt>
    <dgm:pt modelId="{030CAEF1-1292-4E34-B05E-0FCC8088A8D0}" type="pres">
      <dgm:prSet presAssocID="{0F5E57D6-D34C-47F0-A081-B037BFD6AF3D}" presName="Accent" presStyleLbl="bgShp" presStyleIdx="2" presStyleCnt="6"/>
      <dgm:spPr/>
    </dgm:pt>
    <dgm:pt modelId="{25ED33EF-C1A2-4673-A116-64B8EE62C205}" type="pres">
      <dgm:prSet presAssocID="{0F5E57D6-D34C-47F0-A081-B037BFD6AF3D}" presName="Child3" presStyleLbl="node1" presStyleIdx="2" presStyleCnt="6">
        <dgm:presLayoutVars>
          <dgm:chMax val="0"/>
          <dgm:chPref val="0"/>
          <dgm:bulletEnabled val="1"/>
        </dgm:presLayoutVars>
      </dgm:prSet>
      <dgm:spPr/>
    </dgm:pt>
    <dgm:pt modelId="{62DE1147-8536-431E-A6BF-65D82C75DB5C}" type="pres">
      <dgm:prSet presAssocID="{33B1AD2C-FF6E-400B-9BA6-5660AC1C33D6}" presName="Accent4" presStyleCnt="0"/>
      <dgm:spPr/>
    </dgm:pt>
    <dgm:pt modelId="{A76F551E-0E86-45C8-92B1-10E790D9DB3A}" type="pres">
      <dgm:prSet presAssocID="{33B1AD2C-FF6E-400B-9BA6-5660AC1C33D6}" presName="Accent" presStyleLbl="bgShp" presStyleIdx="3" presStyleCnt="6"/>
      <dgm:spPr/>
    </dgm:pt>
    <dgm:pt modelId="{C9207B60-FCEB-4C12-A0BB-6CF140E099F5}" type="pres">
      <dgm:prSet presAssocID="{33B1AD2C-FF6E-400B-9BA6-5660AC1C33D6}" presName="Child4" presStyleLbl="node1" presStyleIdx="3" presStyleCnt="6">
        <dgm:presLayoutVars>
          <dgm:chMax val="0"/>
          <dgm:chPref val="0"/>
          <dgm:bulletEnabled val="1"/>
        </dgm:presLayoutVars>
      </dgm:prSet>
      <dgm:spPr/>
    </dgm:pt>
    <dgm:pt modelId="{4556293D-6AD9-4779-9EBD-88AB4DAECAB4}" type="pres">
      <dgm:prSet presAssocID="{3A1FB3AF-5FCA-4283-9294-25ABD7A280F3}" presName="Accent5" presStyleCnt="0"/>
      <dgm:spPr/>
    </dgm:pt>
    <dgm:pt modelId="{C2D5CFA8-022A-4763-BBB9-5F681E0CB5B6}" type="pres">
      <dgm:prSet presAssocID="{3A1FB3AF-5FCA-4283-9294-25ABD7A280F3}" presName="Accent" presStyleLbl="bgShp" presStyleIdx="4" presStyleCnt="6"/>
      <dgm:spPr/>
    </dgm:pt>
    <dgm:pt modelId="{D4780E33-293A-4D6A-A4BB-3C51BB90E59C}" type="pres">
      <dgm:prSet presAssocID="{3A1FB3AF-5FCA-4283-9294-25ABD7A280F3}" presName="Child5" presStyleLbl="node1" presStyleIdx="4" presStyleCnt="6">
        <dgm:presLayoutVars>
          <dgm:chMax val="0"/>
          <dgm:chPref val="0"/>
          <dgm:bulletEnabled val="1"/>
        </dgm:presLayoutVars>
      </dgm:prSet>
      <dgm:spPr/>
    </dgm:pt>
    <dgm:pt modelId="{D1CBAA75-0FAA-47ED-8199-136D115B35E8}" type="pres">
      <dgm:prSet presAssocID="{03BDFFBA-1058-4974-A0BD-ACE99DC12AD8}" presName="Accent6" presStyleCnt="0"/>
      <dgm:spPr/>
    </dgm:pt>
    <dgm:pt modelId="{47462AE3-D423-466B-9F3D-34EDF5BF3F9D}" type="pres">
      <dgm:prSet presAssocID="{03BDFFBA-1058-4974-A0BD-ACE99DC12AD8}" presName="Accent" presStyleLbl="bgShp" presStyleIdx="5" presStyleCnt="6"/>
      <dgm:spPr/>
    </dgm:pt>
    <dgm:pt modelId="{21100FD2-E802-4639-A1A9-E70F4DF6BB67}" type="pres">
      <dgm:prSet presAssocID="{03BDFFBA-1058-4974-A0BD-ACE99DC12AD8}" presName="Child6" presStyleLbl="node1" presStyleIdx="5" presStyleCnt="6">
        <dgm:presLayoutVars>
          <dgm:chMax val="0"/>
          <dgm:chPref val="0"/>
          <dgm:bulletEnabled val="1"/>
        </dgm:presLayoutVars>
      </dgm:prSet>
      <dgm:spPr/>
    </dgm:pt>
  </dgm:ptLst>
  <dgm:cxnLst>
    <dgm:cxn modelId="{73F86906-ABD8-49EE-9E0E-4B9ABE2DC7D4}" srcId="{2D7EE1BE-3CB9-4721-A3EC-A047692B08D7}" destId="{BDB1AE82-B7D4-4D9F-9AA2-C09C53149256}" srcOrd="1" destOrd="0" parTransId="{AF0F54D4-010A-442E-B6E4-D78CA8A522BD}" sibTransId="{519E137B-FAA3-4AA0-B1A4-221A1303F875}"/>
    <dgm:cxn modelId="{22C0C60F-04D8-4E04-BDE3-BE6184B3F67D}" type="presOf" srcId="{33B1AD2C-FF6E-400B-9BA6-5660AC1C33D6}" destId="{C9207B60-FCEB-4C12-A0BB-6CF140E099F5}" srcOrd="0" destOrd="0" presId="urn:microsoft.com/office/officeart/2011/layout/HexagonRadial"/>
    <dgm:cxn modelId="{9DCCFB2E-A271-4B2D-8063-59AC671B4A71}" srcId="{2D7EE1BE-3CB9-4721-A3EC-A047692B08D7}" destId="{03BDFFBA-1058-4974-A0BD-ACE99DC12AD8}" srcOrd="5" destOrd="0" parTransId="{B73554BF-2D98-4AE4-B7A1-50B639DEA5CD}" sibTransId="{019D2FDA-D321-4F04-A2F6-E11F95A996B5}"/>
    <dgm:cxn modelId="{CBC27F2F-FD28-4693-B20A-3A50B43BA941}" srcId="{87E51F58-926C-4035-8DDD-CF95A921E488}" destId="{2D7EE1BE-3CB9-4721-A3EC-A047692B08D7}" srcOrd="0" destOrd="0" parTransId="{FBE65A85-4AA3-4A77-B329-B82AE89D1E3B}" sibTransId="{4457BD74-CE5B-4DE6-BEEC-DF7BB016C8DD}"/>
    <dgm:cxn modelId="{4BE84530-D198-4574-B97A-AA7BC2E12F61}" srcId="{2D7EE1BE-3CB9-4721-A3EC-A047692B08D7}" destId="{B4012D06-49D7-4507-B3AE-83B74D50AF39}" srcOrd="0" destOrd="0" parTransId="{337A28B4-F145-483C-BEA4-6AF2CDEF571D}" sibTransId="{8570C030-73D2-4B45-8254-794D8ED2F0AA}"/>
    <dgm:cxn modelId="{C8181F6A-A7A4-4E4E-98DF-D1EE23BBD40F}" type="presOf" srcId="{87E51F58-926C-4035-8DDD-CF95A921E488}" destId="{65E98931-DC31-4C5E-B9E7-FC9537990187}" srcOrd="0" destOrd="0" presId="urn:microsoft.com/office/officeart/2011/layout/HexagonRadial"/>
    <dgm:cxn modelId="{F7D4FE85-0583-4281-BB56-7B3D1383A145}" type="presOf" srcId="{3A1FB3AF-5FCA-4283-9294-25ABD7A280F3}" destId="{D4780E33-293A-4D6A-A4BB-3C51BB90E59C}" srcOrd="0" destOrd="0" presId="urn:microsoft.com/office/officeart/2011/layout/HexagonRadial"/>
    <dgm:cxn modelId="{C567DE91-340D-4B72-A886-00E85B13AB98}" srcId="{2D7EE1BE-3CB9-4721-A3EC-A047692B08D7}" destId="{3A1FB3AF-5FCA-4283-9294-25ABD7A280F3}" srcOrd="4" destOrd="0" parTransId="{7DE0C695-1E25-4503-B1CD-F400C7237C6C}" sibTransId="{8BDED084-9B51-4316-AA3B-9C8DD9577F67}"/>
    <dgm:cxn modelId="{6A27F694-13ED-4E0D-BC3B-CA686FAD5DB5}" srcId="{2D7EE1BE-3CB9-4721-A3EC-A047692B08D7}" destId="{0F5E57D6-D34C-47F0-A081-B037BFD6AF3D}" srcOrd="2" destOrd="0" parTransId="{EEC60FF8-9192-430F-B501-D29B03A10FCF}" sibTransId="{D886802F-A905-4D36-BA35-FE035E3D3D22}"/>
    <dgm:cxn modelId="{7809A5B1-9BF6-4FBD-90F3-C430077C9A20}" type="presOf" srcId="{BDB1AE82-B7D4-4D9F-9AA2-C09C53149256}" destId="{5984CDAD-0F01-4009-8C40-956B339304CA}" srcOrd="0" destOrd="0" presId="urn:microsoft.com/office/officeart/2011/layout/HexagonRadial"/>
    <dgm:cxn modelId="{FC11C8C9-FC83-4ABA-A5D7-165A3617760C}" srcId="{2D7EE1BE-3CB9-4721-A3EC-A047692B08D7}" destId="{33B1AD2C-FF6E-400B-9BA6-5660AC1C33D6}" srcOrd="3" destOrd="0" parTransId="{1E865762-55C2-4540-A9FE-546884480D60}" sibTransId="{9816056A-B1B6-4605-9336-CDC091605A03}"/>
    <dgm:cxn modelId="{89D20BCC-081E-494E-A1D6-EDFAF2C1B926}" type="presOf" srcId="{03BDFFBA-1058-4974-A0BD-ACE99DC12AD8}" destId="{21100FD2-E802-4639-A1A9-E70F4DF6BB67}" srcOrd="0" destOrd="0" presId="urn:microsoft.com/office/officeart/2011/layout/HexagonRadial"/>
    <dgm:cxn modelId="{5FEC2FE5-6A7E-417A-B0C3-BC4F64D5D544}" type="presOf" srcId="{2D7EE1BE-3CB9-4721-A3EC-A047692B08D7}" destId="{D26B33BC-A759-428A-8A99-BA01C3A6773E}" srcOrd="0" destOrd="0" presId="urn:microsoft.com/office/officeart/2011/layout/HexagonRadial"/>
    <dgm:cxn modelId="{839401F1-84CF-4088-941F-05DBAFAC24DE}" type="presOf" srcId="{B4012D06-49D7-4507-B3AE-83B74D50AF39}" destId="{A69D58D5-1B2D-4A73-9955-85F88ABB0984}" srcOrd="0" destOrd="0" presId="urn:microsoft.com/office/officeart/2011/layout/HexagonRadial"/>
    <dgm:cxn modelId="{6B0E4EFE-215C-4CDB-A61B-E5A7970BB178}" type="presOf" srcId="{0F5E57D6-D34C-47F0-A081-B037BFD6AF3D}" destId="{25ED33EF-C1A2-4673-A116-64B8EE62C205}" srcOrd="0" destOrd="0" presId="urn:microsoft.com/office/officeart/2011/layout/HexagonRadial"/>
    <dgm:cxn modelId="{70366DB9-02BD-4709-BEF7-49B4333DCE37}" type="presParOf" srcId="{65E98931-DC31-4C5E-B9E7-FC9537990187}" destId="{D26B33BC-A759-428A-8A99-BA01C3A6773E}" srcOrd="0" destOrd="0" presId="urn:microsoft.com/office/officeart/2011/layout/HexagonRadial"/>
    <dgm:cxn modelId="{7123CEAC-478F-4B8B-8B4C-B09E2CEC047B}" type="presParOf" srcId="{65E98931-DC31-4C5E-B9E7-FC9537990187}" destId="{39DCDAF6-2CB3-42BA-8528-591A830ABE54}" srcOrd="1" destOrd="0" presId="urn:microsoft.com/office/officeart/2011/layout/HexagonRadial"/>
    <dgm:cxn modelId="{86288571-640D-42DC-A2CE-FC01A6FC8139}" type="presParOf" srcId="{39DCDAF6-2CB3-42BA-8528-591A830ABE54}" destId="{4AE31C7C-CBBD-4EC5-8F9D-D52B42BED693}" srcOrd="0" destOrd="0" presId="urn:microsoft.com/office/officeart/2011/layout/HexagonRadial"/>
    <dgm:cxn modelId="{3B54EC3A-AE17-48E8-AFB8-7D773607F3E3}" type="presParOf" srcId="{65E98931-DC31-4C5E-B9E7-FC9537990187}" destId="{A69D58D5-1B2D-4A73-9955-85F88ABB0984}" srcOrd="2" destOrd="0" presId="urn:microsoft.com/office/officeart/2011/layout/HexagonRadial"/>
    <dgm:cxn modelId="{4B1FAA04-F799-47A5-8A39-07ED3FB912CA}" type="presParOf" srcId="{65E98931-DC31-4C5E-B9E7-FC9537990187}" destId="{05A8E282-9BCC-40AC-8B74-6AB2AC6F02C8}" srcOrd="3" destOrd="0" presId="urn:microsoft.com/office/officeart/2011/layout/HexagonRadial"/>
    <dgm:cxn modelId="{962CFBE5-B76E-49B5-9BC9-46798A03BB34}" type="presParOf" srcId="{05A8E282-9BCC-40AC-8B74-6AB2AC6F02C8}" destId="{A4DED0E3-6FE5-4C0D-B608-39E7E95FB947}" srcOrd="0" destOrd="0" presId="urn:microsoft.com/office/officeart/2011/layout/HexagonRadial"/>
    <dgm:cxn modelId="{FE276216-F071-42D5-8471-4CE95A1BF21A}" type="presParOf" srcId="{65E98931-DC31-4C5E-B9E7-FC9537990187}" destId="{5984CDAD-0F01-4009-8C40-956B339304CA}" srcOrd="4" destOrd="0" presId="urn:microsoft.com/office/officeart/2011/layout/HexagonRadial"/>
    <dgm:cxn modelId="{AF2EB64F-556A-481C-8564-8F7FCABB5EF6}" type="presParOf" srcId="{65E98931-DC31-4C5E-B9E7-FC9537990187}" destId="{D5F037F5-73D5-4B30-848B-2AA82A1C0D62}" srcOrd="5" destOrd="0" presId="urn:microsoft.com/office/officeart/2011/layout/HexagonRadial"/>
    <dgm:cxn modelId="{83304EF6-0E30-4737-AF2F-0E72BEDA948B}" type="presParOf" srcId="{D5F037F5-73D5-4B30-848B-2AA82A1C0D62}" destId="{030CAEF1-1292-4E34-B05E-0FCC8088A8D0}" srcOrd="0" destOrd="0" presId="urn:microsoft.com/office/officeart/2011/layout/HexagonRadial"/>
    <dgm:cxn modelId="{9D5C06D0-D2D2-4C97-A729-406DFC3D5C11}" type="presParOf" srcId="{65E98931-DC31-4C5E-B9E7-FC9537990187}" destId="{25ED33EF-C1A2-4673-A116-64B8EE62C205}" srcOrd="6" destOrd="0" presId="urn:microsoft.com/office/officeart/2011/layout/HexagonRadial"/>
    <dgm:cxn modelId="{5834E24A-D66D-4BC7-B0BC-796F18D1DAB5}" type="presParOf" srcId="{65E98931-DC31-4C5E-B9E7-FC9537990187}" destId="{62DE1147-8536-431E-A6BF-65D82C75DB5C}" srcOrd="7" destOrd="0" presId="urn:microsoft.com/office/officeart/2011/layout/HexagonRadial"/>
    <dgm:cxn modelId="{AB22D3C9-13B5-4A06-9596-D4F797C37223}" type="presParOf" srcId="{62DE1147-8536-431E-A6BF-65D82C75DB5C}" destId="{A76F551E-0E86-45C8-92B1-10E790D9DB3A}" srcOrd="0" destOrd="0" presId="urn:microsoft.com/office/officeart/2011/layout/HexagonRadial"/>
    <dgm:cxn modelId="{0E34D089-D7B1-4EC8-91A9-F19AA7FE705C}" type="presParOf" srcId="{65E98931-DC31-4C5E-B9E7-FC9537990187}" destId="{C9207B60-FCEB-4C12-A0BB-6CF140E099F5}" srcOrd="8" destOrd="0" presId="urn:microsoft.com/office/officeart/2011/layout/HexagonRadial"/>
    <dgm:cxn modelId="{4EA4827F-A318-47E3-B27E-C106CFA4E719}" type="presParOf" srcId="{65E98931-DC31-4C5E-B9E7-FC9537990187}" destId="{4556293D-6AD9-4779-9EBD-88AB4DAECAB4}" srcOrd="9" destOrd="0" presId="urn:microsoft.com/office/officeart/2011/layout/HexagonRadial"/>
    <dgm:cxn modelId="{24909CFE-9122-46B1-9F12-48477767F803}" type="presParOf" srcId="{4556293D-6AD9-4779-9EBD-88AB4DAECAB4}" destId="{C2D5CFA8-022A-4763-BBB9-5F681E0CB5B6}" srcOrd="0" destOrd="0" presId="urn:microsoft.com/office/officeart/2011/layout/HexagonRadial"/>
    <dgm:cxn modelId="{97FF49DF-A6C4-45D1-8F8C-549DE9001301}" type="presParOf" srcId="{65E98931-DC31-4C5E-B9E7-FC9537990187}" destId="{D4780E33-293A-4D6A-A4BB-3C51BB90E59C}" srcOrd="10" destOrd="0" presId="urn:microsoft.com/office/officeart/2011/layout/HexagonRadial"/>
    <dgm:cxn modelId="{FEBEFABA-B7A6-4B48-B0F7-F88D09D8692B}" type="presParOf" srcId="{65E98931-DC31-4C5E-B9E7-FC9537990187}" destId="{D1CBAA75-0FAA-47ED-8199-136D115B35E8}" srcOrd="11" destOrd="0" presId="urn:microsoft.com/office/officeart/2011/layout/HexagonRadial"/>
    <dgm:cxn modelId="{EEE5E0CF-ECF4-4557-85DB-71C38A5C0686}" type="presParOf" srcId="{D1CBAA75-0FAA-47ED-8199-136D115B35E8}" destId="{47462AE3-D423-466B-9F3D-34EDF5BF3F9D}" srcOrd="0" destOrd="0" presId="urn:microsoft.com/office/officeart/2011/layout/HexagonRadial"/>
    <dgm:cxn modelId="{1929B99D-EEED-4FE2-972E-20FB36BA8338}" type="presParOf" srcId="{65E98931-DC31-4C5E-B9E7-FC9537990187}" destId="{21100FD2-E802-4639-A1A9-E70F4DF6BB67}"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73C07E-51AC-404E-95C4-9A09B7D4D7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594536-4EBE-4BEF-AED7-235683E3FDB3}">
      <dgm:prSet phldrT="[Text]"/>
      <dgm:spPr/>
      <dgm:t>
        <a:bodyPr/>
        <a:lstStyle/>
        <a:p>
          <a:r>
            <a:rPr lang="en-US" dirty="0">
              <a:solidFill>
                <a:schemeClr val="tx1"/>
              </a:solidFill>
            </a:rPr>
            <a:t>Channel Maintenance</a:t>
          </a:r>
        </a:p>
      </dgm:t>
    </dgm:pt>
    <dgm:pt modelId="{C32E73C5-BD27-4A43-BE9B-9B0CF501B7A7}" type="parTrans" cxnId="{4D8ED965-4CA2-4D06-AE7E-8F6CF0C9BA27}">
      <dgm:prSet/>
      <dgm:spPr/>
      <dgm:t>
        <a:bodyPr/>
        <a:lstStyle/>
        <a:p>
          <a:endParaRPr lang="en-US"/>
        </a:p>
      </dgm:t>
    </dgm:pt>
    <dgm:pt modelId="{15EE3A66-978C-4AEA-8F70-8FBFA9221420}" type="sibTrans" cxnId="{4D8ED965-4CA2-4D06-AE7E-8F6CF0C9BA27}">
      <dgm:prSet/>
      <dgm:spPr/>
      <dgm:t>
        <a:bodyPr/>
        <a:lstStyle/>
        <a:p>
          <a:endParaRPr lang="en-US"/>
        </a:p>
      </dgm:t>
    </dgm:pt>
    <dgm:pt modelId="{A21E8FBD-0088-42FE-ACB6-01E1E603CB4B}">
      <dgm:prSet phldrT="[Text]"/>
      <dgm:spPr/>
      <dgm:t>
        <a:bodyPr/>
        <a:lstStyle/>
        <a:p>
          <a:r>
            <a:rPr lang="en-US" dirty="0">
              <a:solidFill>
                <a:schemeClr val="tx1"/>
              </a:solidFill>
            </a:rPr>
            <a:t>Flood Risk Management</a:t>
          </a:r>
        </a:p>
      </dgm:t>
    </dgm:pt>
    <dgm:pt modelId="{872E7DA1-803D-4591-97AF-7339A3C42759}" type="parTrans" cxnId="{267C1F99-66D8-4463-A4A4-BF5D271831A0}">
      <dgm:prSet/>
      <dgm:spPr/>
      <dgm:t>
        <a:bodyPr/>
        <a:lstStyle/>
        <a:p>
          <a:endParaRPr lang="en-US"/>
        </a:p>
      </dgm:t>
    </dgm:pt>
    <dgm:pt modelId="{01773B55-9ABD-48DD-95CA-326C9FACA95C}" type="sibTrans" cxnId="{267C1F99-66D8-4463-A4A4-BF5D271831A0}">
      <dgm:prSet/>
      <dgm:spPr/>
      <dgm:t>
        <a:bodyPr/>
        <a:lstStyle/>
        <a:p>
          <a:endParaRPr lang="en-US"/>
        </a:p>
      </dgm:t>
    </dgm:pt>
    <dgm:pt modelId="{07C39852-3B28-4BF8-9016-98D36FDA63A9}">
      <dgm:prSet phldrT="[Text]"/>
      <dgm:spPr/>
      <dgm:t>
        <a:bodyPr/>
        <a:lstStyle/>
        <a:p>
          <a:r>
            <a:rPr lang="en-US" dirty="0">
              <a:solidFill>
                <a:schemeClr val="tx1"/>
              </a:solidFill>
            </a:rPr>
            <a:t>Extended Drought</a:t>
          </a:r>
        </a:p>
      </dgm:t>
    </dgm:pt>
    <dgm:pt modelId="{DA6704A4-169D-434B-815F-0AB804A4DFCF}" type="parTrans" cxnId="{1AA38932-5256-4018-95CA-28BEB365D918}">
      <dgm:prSet/>
      <dgm:spPr/>
      <dgm:t>
        <a:bodyPr/>
        <a:lstStyle/>
        <a:p>
          <a:endParaRPr lang="en-US"/>
        </a:p>
      </dgm:t>
    </dgm:pt>
    <dgm:pt modelId="{1EB9C551-3BB4-40A4-92F9-53A67AF7E829}" type="sibTrans" cxnId="{1AA38932-5256-4018-95CA-28BEB365D918}">
      <dgm:prSet/>
      <dgm:spPr/>
      <dgm:t>
        <a:bodyPr/>
        <a:lstStyle/>
        <a:p>
          <a:endParaRPr lang="en-US"/>
        </a:p>
      </dgm:t>
    </dgm:pt>
    <dgm:pt modelId="{68232876-C81B-4C2E-8D49-81087284D644}" type="pres">
      <dgm:prSet presAssocID="{9673C07E-51AC-404E-95C4-9A09B7D4D7F3}" presName="Name0" presStyleCnt="0">
        <dgm:presLayoutVars>
          <dgm:chMax val="7"/>
          <dgm:chPref val="7"/>
          <dgm:dir/>
        </dgm:presLayoutVars>
      </dgm:prSet>
      <dgm:spPr/>
    </dgm:pt>
    <dgm:pt modelId="{52A6B85F-714D-4B34-97DF-5639F4514018}" type="pres">
      <dgm:prSet presAssocID="{9673C07E-51AC-404E-95C4-9A09B7D4D7F3}" presName="Name1" presStyleCnt="0"/>
      <dgm:spPr/>
    </dgm:pt>
    <dgm:pt modelId="{0A935075-684E-4A2B-803F-D09814B44FAE}" type="pres">
      <dgm:prSet presAssocID="{9673C07E-51AC-404E-95C4-9A09B7D4D7F3}" presName="cycle" presStyleCnt="0"/>
      <dgm:spPr/>
    </dgm:pt>
    <dgm:pt modelId="{6AD4A3F4-6145-412E-861B-043BC99063AB}" type="pres">
      <dgm:prSet presAssocID="{9673C07E-51AC-404E-95C4-9A09B7D4D7F3}" presName="srcNode" presStyleLbl="node1" presStyleIdx="0" presStyleCnt="3"/>
      <dgm:spPr/>
    </dgm:pt>
    <dgm:pt modelId="{1DEEEA3F-4C92-4745-B235-171BDC7183F4}" type="pres">
      <dgm:prSet presAssocID="{9673C07E-51AC-404E-95C4-9A09B7D4D7F3}" presName="conn" presStyleLbl="parChTrans1D2" presStyleIdx="0" presStyleCnt="1"/>
      <dgm:spPr/>
    </dgm:pt>
    <dgm:pt modelId="{0528013D-FDD2-49AE-ACFF-7211A961EE63}" type="pres">
      <dgm:prSet presAssocID="{9673C07E-51AC-404E-95C4-9A09B7D4D7F3}" presName="extraNode" presStyleLbl="node1" presStyleIdx="0" presStyleCnt="3"/>
      <dgm:spPr/>
    </dgm:pt>
    <dgm:pt modelId="{F0F1BDEA-3B4B-40F8-AE3F-EDE7B2643886}" type="pres">
      <dgm:prSet presAssocID="{9673C07E-51AC-404E-95C4-9A09B7D4D7F3}" presName="dstNode" presStyleLbl="node1" presStyleIdx="0" presStyleCnt="3"/>
      <dgm:spPr/>
    </dgm:pt>
    <dgm:pt modelId="{38D09950-CAF4-4A5A-8DE9-FBE54FBBD877}" type="pres">
      <dgm:prSet presAssocID="{34594536-4EBE-4BEF-AED7-235683E3FDB3}" presName="text_1" presStyleLbl="node1" presStyleIdx="0" presStyleCnt="3">
        <dgm:presLayoutVars>
          <dgm:bulletEnabled val="1"/>
        </dgm:presLayoutVars>
      </dgm:prSet>
      <dgm:spPr/>
    </dgm:pt>
    <dgm:pt modelId="{FE4CF7ED-A841-4B85-A0B7-5893A5EA1194}" type="pres">
      <dgm:prSet presAssocID="{34594536-4EBE-4BEF-AED7-235683E3FDB3}" presName="accent_1" presStyleCnt="0"/>
      <dgm:spPr/>
    </dgm:pt>
    <dgm:pt modelId="{06350AD7-C231-4330-B74B-A19F3B23F1A0}" type="pres">
      <dgm:prSet presAssocID="{34594536-4EBE-4BEF-AED7-235683E3FDB3}" presName="accentRepeatNode" presStyleLbl="solidFgAcc1" presStyleIdx="0" presStyleCnt="3"/>
      <dgm:spPr/>
    </dgm:pt>
    <dgm:pt modelId="{FB5D26E5-5389-4CD9-B0CC-F08686B3EB8D}" type="pres">
      <dgm:prSet presAssocID="{A21E8FBD-0088-42FE-ACB6-01E1E603CB4B}" presName="text_2" presStyleLbl="node1" presStyleIdx="1" presStyleCnt="3">
        <dgm:presLayoutVars>
          <dgm:bulletEnabled val="1"/>
        </dgm:presLayoutVars>
      </dgm:prSet>
      <dgm:spPr/>
    </dgm:pt>
    <dgm:pt modelId="{04A312F8-BBA7-470E-AE18-B4AF7FC1EF08}" type="pres">
      <dgm:prSet presAssocID="{A21E8FBD-0088-42FE-ACB6-01E1E603CB4B}" presName="accent_2" presStyleCnt="0"/>
      <dgm:spPr/>
    </dgm:pt>
    <dgm:pt modelId="{D2B9C19D-52B7-4F11-82A3-60E5C22E57BD}" type="pres">
      <dgm:prSet presAssocID="{A21E8FBD-0088-42FE-ACB6-01E1E603CB4B}" presName="accentRepeatNode" presStyleLbl="solidFgAcc1" presStyleIdx="1" presStyleCnt="3"/>
      <dgm:spPr/>
    </dgm:pt>
    <dgm:pt modelId="{B5C1AAC1-6156-4B1C-8D4A-7ED344F94272}" type="pres">
      <dgm:prSet presAssocID="{07C39852-3B28-4BF8-9016-98D36FDA63A9}" presName="text_3" presStyleLbl="node1" presStyleIdx="2" presStyleCnt="3">
        <dgm:presLayoutVars>
          <dgm:bulletEnabled val="1"/>
        </dgm:presLayoutVars>
      </dgm:prSet>
      <dgm:spPr/>
    </dgm:pt>
    <dgm:pt modelId="{DA23DC67-D1F5-42E1-B978-B9141D82A1F1}" type="pres">
      <dgm:prSet presAssocID="{07C39852-3B28-4BF8-9016-98D36FDA63A9}" presName="accent_3" presStyleCnt="0"/>
      <dgm:spPr/>
    </dgm:pt>
    <dgm:pt modelId="{F715F797-2A6C-4BB4-ACE4-F7D7111F249B}" type="pres">
      <dgm:prSet presAssocID="{07C39852-3B28-4BF8-9016-98D36FDA63A9}" presName="accentRepeatNode" presStyleLbl="solidFgAcc1" presStyleIdx="2" presStyleCnt="3"/>
      <dgm:spPr/>
    </dgm:pt>
  </dgm:ptLst>
  <dgm:cxnLst>
    <dgm:cxn modelId="{5C773F1E-04DE-4F5F-9D3F-D02C7BE30BA5}" type="presOf" srcId="{A21E8FBD-0088-42FE-ACB6-01E1E603CB4B}" destId="{FB5D26E5-5389-4CD9-B0CC-F08686B3EB8D}" srcOrd="0" destOrd="0" presId="urn:microsoft.com/office/officeart/2008/layout/VerticalCurvedList"/>
    <dgm:cxn modelId="{1AA38932-5256-4018-95CA-28BEB365D918}" srcId="{9673C07E-51AC-404E-95C4-9A09B7D4D7F3}" destId="{07C39852-3B28-4BF8-9016-98D36FDA63A9}" srcOrd="2" destOrd="0" parTransId="{DA6704A4-169D-434B-815F-0AB804A4DFCF}" sibTransId="{1EB9C551-3BB4-40A4-92F9-53A67AF7E829}"/>
    <dgm:cxn modelId="{E9930761-C584-4A7B-9A96-842072BFA501}" type="presOf" srcId="{34594536-4EBE-4BEF-AED7-235683E3FDB3}" destId="{38D09950-CAF4-4A5A-8DE9-FBE54FBBD877}" srcOrd="0" destOrd="0" presId="urn:microsoft.com/office/officeart/2008/layout/VerticalCurvedList"/>
    <dgm:cxn modelId="{4D8ED965-4CA2-4D06-AE7E-8F6CF0C9BA27}" srcId="{9673C07E-51AC-404E-95C4-9A09B7D4D7F3}" destId="{34594536-4EBE-4BEF-AED7-235683E3FDB3}" srcOrd="0" destOrd="0" parTransId="{C32E73C5-BD27-4A43-BE9B-9B0CF501B7A7}" sibTransId="{15EE3A66-978C-4AEA-8F70-8FBFA9221420}"/>
    <dgm:cxn modelId="{5D1E4D84-582D-48E3-A86A-D60F4A40AB6F}" type="presOf" srcId="{15EE3A66-978C-4AEA-8F70-8FBFA9221420}" destId="{1DEEEA3F-4C92-4745-B235-171BDC7183F4}" srcOrd="0" destOrd="0" presId="urn:microsoft.com/office/officeart/2008/layout/VerticalCurvedList"/>
    <dgm:cxn modelId="{267C1F99-66D8-4463-A4A4-BF5D271831A0}" srcId="{9673C07E-51AC-404E-95C4-9A09B7D4D7F3}" destId="{A21E8FBD-0088-42FE-ACB6-01E1E603CB4B}" srcOrd="1" destOrd="0" parTransId="{872E7DA1-803D-4591-97AF-7339A3C42759}" sibTransId="{01773B55-9ABD-48DD-95CA-326C9FACA95C}"/>
    <dgm:cxn modelId="{77AC5FE0-C757-43E0-872C-1E039FAF7278}" type="presOf" srcId="{07C39852-3B28-4BF8-9016-98D36FDA63A9}" destId="{B5C1AAC1-6156-4B1C-8D4A-7ED344F94272}" srcOrd="0" destOrd="0" presId="urn:microsoft.com/office/officeart/2008/layout/VerticalCurvedList"/>
    <dgm:cxn modelId="{364027F0-F67E-4BD7-9E76-CE13B59F8AD3}" type="presOf" srcId="{9673C07E-51AC-404E-95C4-9A09B7D4D7F3}" destId="{68232876-C81B-4C2E-8D49-81087284D644}" srcOrd="0" destOrd="0" presId="urn:microsoft.com/office/officeart/2008/layout/VerticalCurvedList"/>
    <dgm:cxn modelId="{7C844DE4-FB11-4C15-B90F-9E994A31A792}" type="presParOf" srcId="{68232876-C81B-4C2E-8D49-81087284D644}" destId="{52A6B85F-714D-4B34-97DF-5639F4514018}" srcOrd="0" destOrd="0" presId="urn:microsoft.com/office/officeart/2008/layout/VerticalCurvedList"/>
    <dgm:cxn modelId="{CE3B2338-0545-4F1B-8970-C5353865E419}" type="presParOf" srcId="{52A6B85F-714D-4B34-97DF-5639F4514018}" destId="{0A935075-684E-4A2B-803F-D09814B44FAE}" srcOrd="0" destOrd="0" presId="urn:microsoft.com/office/officeart/2008/layout/VerticalCurvedList"/>
    <dgm:cxn modelId="{10BCEA4A-B6C4-45DE-85FA-46B2CB3B0896}" type="presParOf" srcId="{0A935075-684E-4A2B-803F-D09814B44FAE}" destId="{6AD4A3F4-6145-412E-861B-043BC99063AB}" srcOrd="0" destOrd="0" presId="urn:microsoft.com/office/officeart/2008/layout/VerticalCurvedList"/>
    <dgm:cxn modelId="{E3A5FF6B-41B9-4C87-A10B-3C7F7EE3C46E}" type="presParOf" srcId="{0A935075-684E-4A2B-803F-D09814B44FAE}" destId="{1DEEEA3F-4C92-4745-B235-171BDC7183F4}" srcOrd="1" destOrd="0" presId="urn:microsoft.com/office/officeart/2008/layout/VerticalCurvedList"/>
    <dgm:cxn modelId="{48E85C82-76AA-4302-B6ED-8B796C8B7014}" type="presParOf" srcId="{0A935075-684E-4A2B-803F-D09814B44FAE}" destId="{0528013D-FDD2-49AE-ACFF-7211A961EE63}" srcOrd="2" destOrd="0" presId="urn:microsoft.com/office/officeart/2008/layout/VerticalCurvedList"/>
    <dgm:cxn modelId="{03AD7DE8-09F1-4046-886A-21749B570097}" type="presParOf" srcId="{0A935075-684E-4A2B-803F-D09814B44FAE}" destId="{F0F1BDEA-3B4B-40F8-AE3F-EDE7B2643886}" srcOrd="3" destOrd="0" presId="urn:microsoft.com/office/officeart/2008/layout/VerticalCurvedList"/>
    <dgm:cxn modelId="{95CF0B2D-12B0-4B44-B0D1-A34C61601739}" type="presParOf" srcId="{52A6B85F-714D-4B34-97DF-5639F4514018}" destId="{38D09950-CAF4-4A5A-8DE9-FBE54FBBD877}" srcOrd="1" destOrd="0" presId="urn:microsoft.com/office/officeart/2008/layout/VerticalCurvedList"/>
    <dgm:cxn modelId="{73338436-3FCD-4F1E-8E46-F74BB9DA819B}" type="presParOf" srcId="{52A6B85F-714D-4B34-97DF-5639F4514018}" destId="{FE4CF7ED-A841-4B85-A0B7-5893A5EA1194}" srcOrd="2" destOrd="0" presId="urn:microsoft.com/office/officeart/2008/layout/VerticalCurvedList"/>
    <dgm:cxn modelId="{1CE6C140-5748-4562-A2D7-10296349BA42}" type="presParOf" srcId="{FE4CF7ED-A841-4B85-A0B7-5893A5EA1194}" destId="{06350AD7-C231-4330-B74B-A19F3B23F1A0}" srcOrd="0" destOrd="0" presId="urn:microsoft.com/office/officeart/2008/layout/VerticalCurvedList"/>
    <dgm:cxn modelId="{0CBBA9BD-5D7F-481D-8049-5A1FE6A618A8}" type="presParOf" srcId="{52A6B85F-714D-4B34-97DF-5639F4514018}" destId="{FB5D26E5-5389-4CD9-B0CC-F08686B3EB8D}" srcOrd="3" destOrd="0" presId="urn:microsoft.com/office/officeart/2008/layout/VerticalCurvedList"/>
    <dgm:cxn modelId="{F8C30820-FF31-4CC1-8B77-4FAAD85971FC}" type="presParOf" srcId="{52A6B85F-714D-4B34-97DF-5639F4514018}" destId="{04A312F8-BBA7-470E-AE18-B4AF7FC1EF08}" srcOrd="4" destOrd="0" presId="urn:microsoft.com/office/officeart/2008/layout/VerticalCurvedList"/>
    <dgm:cxn modelId="{A54432C9-EA53-467B-8572-C7EF3123382D}" type="presParOf" srcId="{04A312F8-BBA7-470E-AE18-B4AF7FC1EF08}" destId="{D2B9C19D-52B7-4F11-82A3-60E5C22E57BD}" srcOrd="0" destOrd="0" presId="urn:microsoft.com/office/officeart/2008/layout/VerticalCurvedList"/>
    <dgm:cxn modelId="{DD5A1CE9-5597-4A60-A8C0-79F7279F9DDC}" type="presParOf" srcId="{52A6B85F-714D-4B34-97DF-5639F4514018}" destId="{B5C1AAC1-6156-4B1C-8D4A-7ED344F94272}" srcOrd="5" destOrd="0" presId="urn:microsoft.com/office/officeart/2008/layout/VerticalCurvedList"/>
    <dgm:cxn modelId="{593F503C-BB2F-4ED1-BAF8-87684D103962}" type="presParOf" srcId="{52A6B85F-714D-4B34-97DF-5639F4514018}" destId="{DA23DC67-D1F5-42E1-B978-B9141D82A1F1}" srcOrd="6" destOrd="0" presId="urn:microsoft.com/office/officeart/2008/layout/VerticalCurvedList"/>
    <dgm:cxn modelId="{E306A6E5-5DFB-4F92-BCA7-17466808197B}" type="presParOf" srcId="{DA23DC67-D1F5-42E1-B978-B9141D82A1F1}" destId="{F715F797-2A6C-4BB4-ACE4-F7D7111F24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B33BC-A759-428A-8A99-BA01C3A6773E}">
      <dsp:nvSpPr>
        <dsp:cNvPr id="0" name=""/>
        <dsp:cNvSpPr/>
      </dsp:nvSpPr>
      <dsp:spPr>
        <a:xfrm>
          <a:off x="2592090" y="1419754"/>
          <a:ext cx="1804569" cy="1561025"/>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Examples of PAIs</a:t>
          </a:r>
          <a:endParaRPr lang="en-US" sz="1200" kern="1200" dirty="0">
            <a:solidFill>
              <a:schemeClr val="tx1"/>
            </a:solidFill>
          </a:endParaRPr>
        </a:p>
      </dsp:txBody>
      <dsp:txXfrm>
        <a:off x="2891132" y="1678438"/>
        <a:ext cx="1206485" cy="1043657"/>
      </dsp:txXfrm>
    </dsp:sp>
    <dsp:sp modelId="{A4DED0E3-6FE5-4C0D-B608-39E7E95FB947}">
      <dsp:nvSpPr>
        <dsp:cNvPr id="0" name=""/>
        <dsp:cNvSpPr/>
      </dsp:nvSpPr>
      <dsp:spPr>
        <a:xfrm>
          <a:off x="3722097" y="672909"/>
          <a:ext cx="680858" cy="5866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9D58D5-1B2D-4A73-9955-85F88ABB0984}">
      <dsp:nvSpPr>
        <dsp:cNvPr id="0" name=""/>
        <dsp:cNvSpPr/>
      </dsp:nvSpPr>
      <dsp:spPr>
        <a:xfrm>
          <a:off x="2758317" y="0"/>
          <a:ext cx="1478832" cy="1279363"/>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Land Owners and General Public</a:t>
          </a:r>
        </a:p>
      </dsp:txBody>
      <dsp:txXfrm>
        <a:off x="3003391" y="212018"/>
        <a:ext cx="988684" cy="855327"/>
      </dsp:txXfrm>
    </dsp:sp>
    <dsp:sp modelId="{030CAEF1-1292-4E34-B05E-0FCC8088A8D0}">
      <dsp:nvSpPr>
        <dsp:cNvPr id="0" name=""/>
        <dsp:cNvSpPr/>
      </dsp:nvSpPr>
      <dsp:spPr>
        <a:xfrm>
          <a:off x="4516712" y="1769632"/>
          <a:ext cx="680858" cy="5866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84CDAD-0F01-4009-8C40-956B339304CA}">
      <dsp:nvSpPr>
        <dsp:cNvPr id="0" name=""/>
        <dsp:cNvSpPr/>
      </dsp:nvSpPr>
      <dsp:spPr>
        <a:xfrm>
          <a:off x="4114577" y="786894"/>
          <a:ext cx="1478832" cy="1279363"/>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Agribusiness</a:t>
          </a:r>
        </a:p>
      </dsp:txBody>
      <dsp:txXfrm>
        <a:off x="4359651" y="998912"/>
        <a:ext cx="988684" cy="855327"/>
      </dsp:txXfrm>
    </dsp:sp>
    <dsp:sp modelId="{A76F551E-0E86-45C8-92B1-10E790D9DB3A}">
      <dsp:nvSpPr>
        <dsp:cNvPr id="0" name=""/>
        <dsp:cNvSpPr/>
      </dsp:nvSpPr>
      <dsp:spPr>
        <a:xfrm>
          <a:off x="3964721" y="3007626"/>
          <a:ext cx="680858" cy="5866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D33EF-C1A2-4673-A116-64B8EE62C205}">
      <dsp:nvSpPr>
        <dsp:cNvPr id="0" name=""/>
        <dsp:cNvSpPr/>
      </dsp:nvSpPr>
      <dsp:spPr>
        <a:xfrm>
          <a:off x="4114577" y="2333837"/>
          <a:ext cx="1478832" cy="1279363"/>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Local, State and Federal Agencies</a:t>
          </a:r>
        </a:p>
      </dsp:txBody>
      <dsp:txXfrm>
        <a:off x="4359651" y="2545855"/>
        <a:ext cx="988684" cy="855327"/>
      </dsp:txXfrm>
    </dsp:sp>
    <dsp:sp modelId="{C2D5CFA8-022A-4763-BBB9-5F681E0CB5B6}">
      <dsp:nvSpPr>
        <dsp:cNvPr id="0" name=""/>
        <dsp:cNvSpPr/>
      </dsp:nvSpPr>
      <dsp:spPr>
        <a:xfrm>
          <a:off x="2595448" y="3136134"/>
          <a:ext cx="680858" cy="5866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207B60-FCEB-4C12-A0BB-6CF140E099F5}">
      <dsp:nvSpPr>
        <dsp:cNvPr id="0" name=""/>
        <dsp:cNvSpPr/>
      </dsp:nvSpPr>
      <dsp:spPr>
        <a:xfrm>
          <a:off x="2758317" y="3121611"/>
          <a:ext cx="1478832" cy="1279363"/>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Non Governmental Agencies</a:t>
          </a:r>
        </a:p>
      </dsp:txBody>
      <dsp:txXfrm>
        <a:off x="3003391" y="3333629"/>
        <a:ext cx="988684" cy="855327"/>
      </dsp:txXfrm>
    </dsp:sp>
    <dsp:sp modelId="{47462AE3-D423-466B-9F3D-34EDF5BF3F9D}">
      <dsp:nvSpPr>
        <dsp:cNvPr id="0" name=""/>
        <dsp:cNvSpPr/>
      </dsp:nvSpPr>
      <dsp:spPr>
        <a:xfrm>
          <a:off x="1787820" y="2039851"/>
          <a:ext cx="680858" cy="5866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780E33-293A-4D6A-A4BB-3C51BB90E59C}">
      <dsp:nvSpPr>
        <dsp:cNvPr id="0" name=""/>
        <dsp:cNvSpPr/>
      </dsp:nvSpPr>
      <dsp:spPr>
        <a:xfrm>
          <a:off x="1395760" y="2334717"/>
          <a:ext cx="1478832" cy="1279363"/>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Industry Agencies</a:t>
          </a:r>
        </a:p>
      </dsp:txBody>
      <dsp:txXfrm>
        <a:off x="1640834" y="2546735"/>
        <a:ext cx="988684" cy="855327"/>
      </dsp:txXfrm>
    </dsp:sp>
    <dsp:sp modelId="{21100FD2-E802-4639-A1A9-E70F4DF6BB67}">
      <dsp:nvSpPr>
        <dsp:cNvPr id="0" name=""/>
        <dsp:cNvSpPr/>
      </dsp:nvSpPr>
      <dsp:spPr>
        <a:xfrm>
          <a:off x="1395760" y="785133"/>
          <a:ext cx="1478832" cy="1279363"/>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Levee Districts</a:t>
          </a:r>
        </a:p>
      </dsp:txBody>
      <dsp:txXfrm>
        <a:off x="1640834" y="997151"/>
        <a:ext cx="988684" cy="855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EEA3F-4C92-4745-B235-171BDC7183F4}">
      <dsp:nvSpPr>
        <dsp:cNvPr id="0" name=""/>
        <dsp:cNvSpPr/>
      </dsp:nvSpPr>
      <dsp:spPr>
        <a:xfrm>
          <a:off x="-3641208" y="-559507"/>
          <a:ext cx="4340569" cy="4340569"/>
        </a:xfrm>
        <a:prstGeom prst="blockArc">
          <a:avLst>
            <a:gd name="adj1" fmla="val 18900000"/>
            <a:gd name="adj2" fmla="val 2700000"/>
            <a:gd name="adj3" fmla="val 498"/>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09950-CAF4-4A5A-8DE9-FBE54FBBD877}">
      <dsp:nvSpPr>
        <dsp:cNvPr id="0" name=""/>
        <dsp:cNvSpPr/>
      </dsp:nvSpPr>
      <dsp:spPr>
        <a:xfrm>
          <a:off x="449728" y="322155"/>
          <a:ext cx="4298754" cy="64431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42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Channel Maintenance</a:t>
          </a:r>
        </a:p>
      </dsp:txBody>
      <dsp:txXfrm>
        <a:off x="449728" y="322155"/>
        <a:ext cx="4298754" cy="644311"/>
      </dsp:txXfrm>
    </dsp:sp>
    <dsp:sp modelId="{06350AD7-C231-4330-B74B-A19F3B23F1A0}">
      <dsp:nvSpPr>
        <dsp:cNvPr id="0" name=""/>
        <dsp:cNvSpPr/>
      </dsp:nvSpPr>
      <dsp:spPr>
        <a:xfrm>
          <a:off x="47033" y="241616"/>
          <a:ext cx="805388" cy="805388"/>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5D26E5-5389-4CD9-B0CC-F08686B3EB8D}">
      <dsp:nvSpPr>
        <dsp:cNvPr id="0" name=""/>
        <dsp:cNvSpPr/>
      </dsp:nvSpPr>
      <dsp:spPr>
        <a:xfrm>
          <a:off x="683935" y="1288622"/>
          <a:ext cx="4064547" cy="64431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42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Flood Risk Management</a:t>
          </a:r>
        </a:p>
      </dsp:txBody>
      <dsp:txXfrm>
        <a:off x="683935" y="1288622"/>
        <a:ext cx="4064547" cy="644311"/>
      </dsp:txXfrm>
    </dsp:sp>
    <dsp:sp modelId="{D2B9C19D-52B7-4F11-82A3-60E5C22E57BD}">
      <dsp:nvSpPr>
        <dsp:cNvPr id="0" name=""/>
        <dsp:cNvSpPr/>
      </dsp:nvSpPr>
      <dsp:spPr>
        <a:xfrm>
          <a:off x="281240" y="1208083"/>
          <a:ext cx="805388" cy="805388"/>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C1AAC1-6156-4B1C-8D4A-7ED344F94272}">
      <dsp:nvSpPr>
        <dsp:cNvPr id="0" name=""/>
        <dsp:cNvSpPr/>
      </dsp:nvSpPr>
      <dsp:spPr>
        <a:xfrm>
          <a:off x="449728" y="2255088"/>
          <a:ext cx="4298754" cy="64431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42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Extended Drought</a:t>
          </a:r>
        </a:p>
      </dsp:txBody>
      <dsp:txXfrm>
        <a:off x="449728" y="2255088"/>
        <a:ext cx="4298754" cy="644311"/>
      </dsp:txXfrm>
    </dsp:sp>
    <dsp:sp modelId="{F715F797-2A6C-4BB4-ACE4-F7D7111F249B}">
      <dsp:nvSpPr>
        <dsp:cNvPr id="0" name=""/>
        <dsp:cNvSpPr/>
      </dsp:nvSpPr>
      <dsp:spPr>
        <a:xfrm>
          <a:off x="47033" y="2174549"/>
          <a:ext cx="805388" cy="805388"/>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1727"/>
          </a:xfrm>
          <a:prstGeom prst="rect">
            <a:avLst/>
          </a:prstGeom>
        </p:spPr>
        <p:txBody>
          <a:bodyPr vert="horz" lIns="96655" tIns="48328" rIns="96655" bIns="48328" rtlCol="0"/>
          <a:lstStyle>
            <a:lvl1pPr algn="l">
              <a:defRPr sz="1200"/>
            </a:lvl1pPr>
          </a:lstStyle>
          <a:p>
            <a:endParaRPr lang="en-US"/>
          </a:p>
        </p:txBody>
      </p:sp>
      <p:sp>
        <p:nvSpPr>
          <p:cNvPr id="3" name="Date Placeholder 2"/>
          <p:cNvSpPr>
            <a:spLocks noGrp="1"/>
          </p:cNvSpPr>
          <p:nvPr>
            <p:ph type="dt" idx="1"/>
          </p:nvPr>
        </p:nvSpPr>
        <p:spPr>
          <a:xfrm>
            <a:off x="4143587" y="0"/>
            <a:ext cx="3169921" cy="481727"/>
          </a:xfrm>
          <a:prstGeom prst="rect">
            <a:avLst/>
          </a:prstGeom>
        </p:spPr>
        <p:txBody>
          <a:bodyPr vert="horz" lIns="96655" tIns="48328" rIns="96655" bIns="48328" rtlCol="0"/>
          <a:lstStyle>
            <a:lvl1pPr algn="r">
              <a:defRPr sz="1200"/>
            </a:lvl1pPr>
          </a:lstStyle>
          <a:p>
            <a:fld id="{861DE45F-9C18-4142-AD09-BEBABED5D978}" type="datetimeFigureOut">
              <a:rPr lang="en-US" smtClean="0"/>
              <a:t>10/22/2018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5" tIns="48328" rIns="96655" bIns="48328"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6655" tIns="48328" rIns="96655" bIns="483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1" cy="481726"/>
          </a:xfrm>
          <a:prstGeom prst="rect">
            <a:avLst/>
          </a:prstGeom>
        </p:spPr>
        <p:txBody>
          <a:bodyPr vert="horz" lIns="96655" tIns="48328" rIns="96655"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1" cy="481726"/>
          </a:xfrm>
          <a:prstGeom prst="rect">
            <a:avLst/>
          </a:prstGeom>
        </p:spPr>
        <p:txBody>
          <a:bodyPr vert="horz" lIns="96655" tIns="48328" rIns="96655" bIns="48328" rtlCol="0" anchor="b"/>
          <a:lstStyle>
            <a:lvl1pPr algn="r">
              <a:defRPr sz="1200"/>
            </a:lvl1pPr>
          </a:lstStyle>
          <a:p>
            <a:fld id="{273F80D2-8CAC-467D-8CC2-AE4B4AC726B0}" type="slidenum">
              <a:rPr lang="en-US" smtClean="0"/>
              <a:t>‹#›</a:t>
            </a:fld>
            <a:endParaRPr lang="en-US"/>
          </a:p>
        </p:txBody>
      </p:sp>
    </p:spTree>
    <p:extLst>
      <p:ext uri="{BB962C8B-B14F-4D97-AF65-F5344CB8AC3E}">
        <p14:creationId xmlns:p14="http://schemas.microsoft.com/office/powerpoint/2010/main" val="305645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I’ll be talking about an ongoing process regarding Flood and Sediment Management in the Upper Mississippi River System. </a:t>
            </a:r>
          </a:p>
        </p:txBody>
      </p:sp>
      <p:sp>
        <p:nvSpPr>
          <p:cNvPr id="4" name="Slide Number Placeholder 3"/>
          <p:cNvSpPr>
            <a:spLocks noGrp="1"/>
          </p:cNvSpPr>
          <p:nvPr>
            <p:ph type="sldNum" sz="quarter" idx="5"/>
          </p:nvPr>
        </p:nvSpPr>
        <p:spPr/>
        <p:txBody>
          <a:bodyPr/>
          <a:lstStyle/>
          <a:p>
            <a:fld id="{273F80D2-8CAC-467D-8CC2-AE4B4AC726B0}" type="slidenum">
              <a:rPr lang="en-US" smtClean="0"/>
              <a:t>1</a:t>
            </a:fld>
            <a:endParaRPr lang="en-US"/>
          </a:p>
        </p:txBody>
      </p:sp>
    </p:spTree>
    <p:extLst>
      <p:ext uri="{BB962C8B-B14F-4D97-AF65-F5344CB8AC3E}">
        <p14:creationId xmlns:p14="http://schemas.microsoft.com/office/powerpoint/2010/main" val="4214487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8">
              <a:defRPr/>
            </a:pPr>
            <a:r>
              <a:rPr lang="en-US" dirty="0"/>
              <a:t>June 2018, UMRBA submitted a formal request to the Corps to partner through the planning assistance to the states (PAS) authority. The letter requested assistance from the Corps to clarify the key issues affecting flood and channel maintenance management, develop immediate solutions to those problems, and identify challenges to be addressed through a Section 729 study authority. UMRBA requested that the PAS scope also include planning for extended drought events.</a:t>
            </a:r>
          </a:p>
          <a:p>
            <a:pPr defTabSz="966548">
              <a:defRPr/>
            </a:pPr>
            <a:endParaRPr lang="en-US" dirty="0"/>
          </a:p>
          <a:p>
            <a:pPr defTabSz="966548">
              <a:defRPr/>
            </a:pPr>
            <a:r>
              <a:rPr lang="en-US" dirty="0"/>
              <a:t>The PAS approach would allow for 1) developing a more detailed vision and scope of work for exploring complex issues through the Section 729 study while 2) exploring solutions for which federal, state, local, and private partners can take immediate action. </a:t>
            </a:r>
          </a:p>
          <a:p>
            <a:pPr defTabSz="966548">
              <a:defRPr/>
            </a:pPr>
            <a:endParaRPr lang="en-US" dirty="0"/>
          </a:p>
          <a:p>
            <a:endParaRPr lang="en-US" dirty="0"/>
          </a:p>
        </p:txBody>
      </p:sp>
      <p:sp>
        <p:nvSpPr>
          <p:cNvPr id="4" name="Slide Number Placeholder 3"/>
          <p:cNvSpPr>
            <a:spLocks noGrp="1"/>
          </p:cNvSpPr>
          <p:nvPr>
            <p:ph type="sldNum" sz="quarter" idx="5"/>
          </p:nvPr>
        </p:nvSpPr>
        <p:spPr/>
        <p:txBody>
          <a:bodyPr/>
          <a:lstStyle/>
          <a:p>
            <a:fld id="{273F80D2-8CAC-467D-8CC2-AE4B4AC726B0}" type="slidenum">
              <a:rPr lang="en-US" smtClean="0"/>
              <a:t>10</a:t>
            </a:fld>
            <a:endParaRPr lang="en-US"/>
          </a:p>
        </p:txBody>
      </p:sp>
    </p:spTree>
    <p:extLst>
      <p:ext uri="{BB962C8B-B14F-4D97-AF65-F5344CB8AC3E}">
        <p14:creationId xmlns:p14="http://schemas.microsoft.com/office/powerpoint/2010/main" val="3786865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8">
              <a:defRPr/>
            </a:pPr>
            <a:r>
              <a:rPr lang="en-US" dirty="0"/>
              <a:t>Each PAS Group will be led by a team from the UMRBA partnership.</a:t>
            </a:r>
          </a:p>
          <a:p>
            <a:pPr defTabSz="966548">
              <a:defRPr/>
            </a:pPr>
            <a:endParaRPr lang="en-US" dirty="0"/>
          </a:p>
          <a:p>
            <a:pPr defTabSz="966548">
              <a:defRPr/>
            </a:pPr>
            <a:r>
              <a:rPr lang="en-US" dirty="0"/>
              <a:t>Groups will engage with stakeholders and interested citizens to identify ACTIONS that can be taken NOW to address their issue area, as well as identify additional actions that need more study (Scoping the 729 Study).</a:t>
            </a:r>
          </a:p>
          <a:p>
            <a:pPr defTabSz="966548">
              <a:defRPr/>
            </a:pPr>
            <a:endParaRPr lang="en-US" dirty="0"/>
          </a:p>
          <a:p>
            <a:pPr defTabSz="966548">
              <a:defRPr/>
            </a:pPr>
            <a:r>
              <a:rPr lang="en-US" dirty="0"/>
              <a:t>The Communications Groups will use a Systematic Development of Informed Consent or (SDIC)-inspired approach to communicating and engaging with important potentially affected interests during the PAS.</a:t>
            </a:r>
          </a:p>
          <a:p>
            <a:endParaRPr lang="en-US" dirty="0"/>
          </a:p>
        </p:txBody>
      </p:sp>
      <p:sp>
        <p:nvSpPr>
          <p:cNvPr id="4" name="Slide Number Placeholder 3"/>
          <p:cNvSpPr>
            <a:spLocks noGrp="1"/>
          </p:cNvSpPr>
          <p:nvPr>
            <p:ph type="sldNum" sz="quarter" idx="5"/>
          </p:nvPr>
        </p:nvSpPr>
        <p:spPr/>
        <p:txBody>
          <a:bodyPr/>
          <a:lstStyle/>
          <a:p>
            <a:fld id="{273F80D2-8CAC-467D-8CC2-AE4B4AC726B0}" type="slidenum">
              <a:rPr lang="en-US" smtClean="0"/>
              <a:t>11</a:t>
            </a:fld>
            <a:endParaRPr lang="en-US"/>
          </a:p>
        </p:txBody>
      </p:sp>
    </p:spTree>
    <p:extLst>
      <p:ext uri="{BB962C8B-B14F-4D97-AF65-F5344CB8AC3E}">
        <p14:creationId xmlns:p14="http://schemas.microsoft.com/office/powerpoint/2010/main" val="259278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8">
              <a:defRPr/>
            </a:pPr>
            <a:r>
              <a:rPr lang="en-US" dirty="0"/>
              <a:t>The Corps’ Institute for Water Resources awarded a Pilot Study for the Corps’ Integrated Water Resource Management team (IWRM).  Through the Pilot Study, the Corps convened the UMRBA, federal partners, and key affected interests to develop an engagement and communications strategy for the PAS utilizing the Systematic Development of Informed Consent (SDIC) framework. Gaining public support, understanding, and consensus is critical to making progress toward a systemic and collaborative plan for the watershed. The SDIC framework facilitates a process of shared understanding and allows for clear communication and support. </a:t>
            </a:r>
          </a:p>
        </p:txBody>
      </p:sp>
      <p:sp>
        <p:nvSpPr>
          <p:cNvPr id="4" name="Slide Number Placeholder 3"/>
          <p:cNvSpPr>
            <a:spLocks noGrp="1"/>
          </p:cNvSpPr>
          <p:nvPr>
            <p:ph type="sldNum" sz="quarter" idx="5"/>
          </p:nvPr>
        </p:nvSpPr>
        <p:spPr/>
        <p:txBody>
          <a:bodyPr/>
          <a:lstStyle/>
          <a:p>
            <a:fld id="{273F80D2-8CAC-467D-8CC2-AE4B4AC726B0}" type="slidenum">
              <a:rPr lang="en-US" smtClean="0"/>
              <a:t>12</a:t>
            </a:fld>
            <a:endParaRPr lang="en-US"/>
          </a:p>
        </p:txBody>
      </p:sp>
    </p:spTree>
    <p:extLst>
      <p:ext uri="{BB962C8B-B14F-4D97-AF65-F5344CB8AC3E}">
        <p14:creationId xmlns:p14="http://schemas.microsoft.com/office/powerpoint/2010/main" val="296994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task of the PAS effort will be to deploy a communication strategy that includes an SDIC framework as developed by the IWRM Pilot Study. The ultimate goal of the SDIC approach is to utilize a civic engagement approach in order to develop a coordinated systemic and comprehensive vision for addressing the three target issues channel management, flood risk management, and extended drought.</a:t>
            </a:r>
          </a:p>
          <a:p>
            <a:endParaRPr lang="en-US" dirty="0"/>
          </a:p>
          <a:p>
            <a:r>
              <a:rPr lang="en-US" dirty="0"/>
              <a:t>Though not complete, some examples of PAIs</a:t>
            </a:r>
          </a:p>
        </p:txBody>
      </p:sp>
      <p:sp>
        <p:nvSpPr>
          <p:cNvPr id="4" name="Slide Number Placeholder 3"/>
          <p:cNvSpPr>
            <a:spLocks noGrp="1"/>
          </p:cNvSpPr>
          <p:nvPr>
            <p:ph type="sldNum" sz="quarter" idx="5"/>
          </p:nvPr>
        </p:nvSpPr>
        <p:spPr/>
        <p:txBody>
          <a:bodyPr/>
          <a:lstStyle/>
          <a:p>
            <a:fld id="{273F80D2-8CAC-467D-8CC2-AE4B4AC726B0}" type="slidenum">
              <a:rPr lang="en-US" smtClean="0"/>
              <a:t>13</a:t>
            </a:fld>
            <a:endParaRPr lang="en-US"/>
          </a:p>
        </p:txBody>
      </p:sp>
    </p:spTree>
    <p:extLst>
      <p:ext uri="{BB962C8B-B14F-4D97-AF65-F5344CB8AC3E}">
        <p14:creationId xmlns:p14="http://schemas.microsoft.com/office/powerpoint/2010/main" val="4272243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issue area assessments that will synthesize the input obtained from the workshops and any other listening sessions as identified in Task 1.</a:t>
            </a:r>
          </a:p>
          <a:p>
            <a:r>
              <a:rPr lang="en-US" dirty="0"/>
              <a:t>Identify potential actions that can be taken within each issue area, distinguishing between short and long-term actions.</a:t>
            </a:r>
          </a:p>
          <a:p>
            <a:endParaRPr lang="en-US" dirty="0"/>
          </a:p>
          <a:p>
            <a:r>
              <a:rPr lang="en-US" dirty="0"/>
              <a:t>Listen, reflect, respond.</a:t>
            </a:r>
          </a:p>
          <a:p>
            <a:r>
              <a:rPr lang="en-US" dirty="0"/>
              <a:t>See ability to get wins all around, with some challenges that may result in compromise.</a:t>
            </a:r>
          </a:p>
          <a:p>
            <a:r>
              <a:rPr lang="en-US" dirty="0"/>
              <a:t>Transparent process is important. </a:t>
            </a:r>
          </a:p>
        </p:txBody>
      </p:sp>
      <p:sp>
        <p:nvSpPr>
          <p:cNvPr id="4" name="Slide Number Placeholder 3"/>
          <p:cNvSpPr>
            <a:spLocks noGrp="1"/>
          </p:cNvSpPr>
          <p:nvPr>
            <p:ph type="sldNum" sz="quarter" idx="5"/>
          </p:nvPr>
        </p:nvSpPr>
        <p:spPr/>
        <p:txBody>
          <a:bodyPr/>
          <a:lstStyle/>
          <a:p>
            <a:fld id="{273F80D2-8CAC-467D-8CC2-AE4B4AC726B0}" type="slidenum">
              <a:rPr lang="en-US" smtClean="0"/>
              <a:t>14</a:t>
            </a:fld>
            <a:endParaRPr lang="en-US"/>
          </a:p>
        </p:txBody>
      </p:sp>
    </p:spTree>
    <p:extLst>
      <p:ext uri="{BB962C8B-B14F-4D97-AF65-F5344CB8AC3E}">
        <p14:creationId xmlns:p14="http://schemas.microsoft.com/office/powerpoint/2010/main" val="266210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 is targeted for 2019-2020. </a:t>
            </a:r>
          </a:p>
          <a:p>
            <a:r>
              <a:rPr lang="en-US" dirty="0"/>
              <a:t>Each PAS group will be lead by a team from the UMRBA partnership.</a:t>
            </a:r>
          </a:p>
          <a:p>
            <a:r>
              <a:rPr lang="en-US" dirty="0"/>
              <a:t>Groups will engage with stakeholders and interested citizens to identify Actions that can be taken Now to address their issue area, and those actions that need more study.</a:t>
            </a:r>
          </a:p>
          <a:p>
            <a:r>
              <a:rPr lang="en-US" dirty="0"/>
              <a:t>Groups will use an SDIC-inspired approach to communicating and engaging with important potentially affected interests during the PAS.</a:t>
            </a:r>
          </a:p>
          <a:p>
            <a:endParaRPr lang="en-US" dirty="0"/>
          </a:p>
          <a:p>
            <a:r>
              <a:rPr lang="en-US" dirty="0"/>
              <a:t>These steps will help inform and prepare for a Section 729 study that will include actions that promote 1). A systemic flood and sediment management plan, 2) better preparation for the next extended drought. And 3) practical solutions to policy and fiscal constraints. </a:t>
            </a:r>
          </a:p>
        </p:txBody>
      </p:sp>
      <p:sp>
        <p:nvSpPr>
          <p:cNvPr id="4" name="Slide Number Placeholder 3"/>
          <p:cNvSpPr>
            <a:spLocks noGrp="1"/>
          </p:cNvSpPr>
          <p:nvPr>
            <p:ph type="sldNum" sz="quarter" idx="5"/>
          </p:nvPr>
        </p:nvSpPr>
        <p:spPr/>
        <p:txBody>
          <a:bodyPr/>
          <a:lstStyle/>
          <a:p>
            <a:fld id="{273F80D2-8CAC-467D-8CC2-AE4B4AC726B0}" type="slidenum">
              <a:rPr lang="en-US" smtClean="0"/>
              <a:t>15</a:t>
            </a:fld>
            <a:endParaRPr lang="en-US"/>
          </a:p>
        </p:txBody>
      </p:sp>
    </p:spTree>
    <p:extLst>
      <p:ext uri="{BB962C8B-B14F-4D97-AF65-F5344CB8AC3E}">
        <p14:creationId xmlns:p14="http://schemas.microsoft.com/office/powerpoint/2010/main" val="1676054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Mississippi River Commission recognized the necessity and value in addressing and resolving these issues at the UMRBA’s quarterly meeting in August 2018.</a:t>
            </a:r>
          </a:p>
        </p:txBody>
      </p:sp>
      <p:sp>
        <p:nvSpPr>
          <p:cNvPr id="4" name="Slide Number Placeholder 3"/>
          <p:cNvSpPr>
            <a:spLocks noGrp="1"/>
          </p:cNvSpPr>
          <p:nvPr>
            <p:ph type="sldNum" sz="quarter" idx="5"/>
          </p:nvPr>
        </p:nvSpPr>
        <p:spPr/>
        <p:txBody>
          <a:bodyPr/>
          <a:lstStyle/>
          <a:p>
            <a:fld id="{273F80D2-8CAC-467D-8CC2-AE4B4AC726B0}" type="slidenum">
              <a:rPr lang="en-US" smtClean="0"/>
              <a:t>16</a:t>
            </a:fld>
            <a:endParaRPr lang="en-US"/>
          </a:p>
        </p:txBody>
      </p:sp>
    </p:spTree>
    <p:extLst>
      <p:ext uri="{BB962C8B-B14F-4D97-AF65-F5344CB8AC3E}">
        <p14:creationId xmlns:p14="http://schemas.microsoft.com/office/powerpoint/2010/main" val="326027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3F80D2-8CAC-467D-8CC2-AE4B4AC726B0}" type="slidenum">
              <a:rPr lang="en-US" smtClean="0"/>
              <a:t>17</a:t>
            </a:fld>
            <a:endParaRPr lang="en-US"/>
          </a:p>
        </p:txBody>
      </p:sp>
    </p:spTree>
    <p:extLst>
      <p:ext uri="{BB962C8B-B14F-4D97-AF65-F5344CB8AC3E}">
        <p14:creationId xmlns:p14="http://schemas.microsoft.com/office/powerpoint/2010/main" val="232770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3F80D2-8CAC-467D-8CC2-AE4B4AC726B0}" type="slidenum">
              <a:rPr lang="en-US" smtClean="0"/>
              <a:t>2</a:t>
            </a:fld>
            <a:endParaRPr lang="en-US"/>
          </a:p>
        </p:txBody>
      </p:sp>
    </p:spTree>
    <p:extLst>
      <p:ext uri="{BB962C8B-B14F-4D97-AF65-F5344CB8AC3E}">
        <p14:creationId xmlns:p14="http://schemas.microsoft.com/office/powerpoint/2010/main" val="107369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UMRR work done by the USGS through funding provided by the Corps. </a:t>
            </a:r>
          </a:p>
          <a:p>
            <a:r>
              <a:rPr lang="en-US" dirty="0"/>
              <a:t>What’s happening in the river is a reflection of what’s happening in the watershed. To understand flow of water, we need to better understand the characterization of the floodplain. Our past is not our present, which is not going to be our future. What we do know is that floodplain acting different than it has, that we may not be at a steady state yet, and that weather is also changing. What we want to discuss is resilience in the system and the actions we can take to strive for that.</a:t>
            </a:r>
          </a:p>
          <a:p>
            <a:r>
              <a:rPr lang="en-US" dirty="0"/>
              <a:t>We can’t manage the river based on historical trends anymore. </a:t>
            </a:r>
          </a:p>
        </p:txBody>
      </p:sp>
      <p:sp>
        <p:nvSpPr>
          <p:cNvPr id="4" name="Slide Number Placeholder 3"/>
          <p:cNvSpPr>
            <a:spLocks noGrp="1"/>
          </p:cNvSpPr>
          <p:nvPr>
            <p:ph type="sldNum" sz="quarter" idx="5"/>
          </p:nvPr>
        </p:nvSpPr>
        <p:spPr/>
        <p:txBody>
          <a:bodyPr/>
          <a:lstStyle/>
          <a:p>
            <a:fld id="{273F80D2-8CAC-467D-8CC2-AE4B4AC726B0}" type="slidenum">
              <a:rPr lang="en-US" smtClean="0"/>
              <a:t>3</a:t>
            </a:fld>
            <a:endParaRPr lang="en-US"/>
          </a:p>
        </p:txBody>
      </p:sp>
    </p:spTree>
    <p:extLst>
      <p:ext uri="{BB962C8B-B14F-4D97-AF65-F5344CB8AC3E}">
        <p14:creationId xmlns:p14="http://schemas.microsoft.com/office/powerpoint/2010/main" val="130555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Substantial changes in land use throughout the Upper Mississippi River watershed compounded with increasing frequencies and severity of flood events are impeding the economic resilience of local river communities as well as the safety and reliability of commercial navigation.</a:t>
            </a:r>
          </a:p>
          <a:p>
            <a:endParaRPr lang="en-US" dirty="0"/>
          </a:p>
          <a:p>
            <a:r>
              <a:rPr lang="en-US" dirty="0"/>
              <a:t>Recurring closures of the navigation channel due to sediment deposition, flood events, or drought conditions along the Upper Mississippi River System (UMRS) continue to demonstrate the need for proactive, integrated, and strategic management of the river system.  A wide range of UMRS river partners have called for federal and state action to this end.  </a:t>
            </a:r>
          </a:p>
        </p:txBody>
      </p:sp>
      <p:sp>
        <p:nvSpPr>
          <p:cNvPr id="4" name="Slide Number Placeholder 3"/>
          <p:cNvSpPr>
            <a:spLocks noGrp="1"/>
          </p:cNvSpPr>
          <p:nvPr>
            <p:ph type="sldNum" sz="quarter" idx="5"/>
          </p:nvPr>
        </p:nvSpPr>
        <p:spPr/>
        <p:txBody>
          <a:bodyPr/>
          <a:lstStyle/>
          <a:p>
            <a:fld id="{273F80D2-8CAC-467D-8CC2-AE4B4AC726B0}" type="slidenum">
              <a:rPr lang="en-US" smtClean="0"/>
              <a:t>4</a:t>
            </a:fld>
            <a:endParaRPr lang="en-US"/>
          </a:p>
        </p:txBody>
      </p:sp>
    </p:spTree>
    <p:extLst>
      <p:ext uri="{BB962C8B-B14F-4D97-AF65-F5344CB8AC3E}">
        <p14:creationId xmlns:p14="http://schemas.microsoft.com/office/powerpoint/2010/main" val="536774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8">
              <a:defRPr/>
            </a:pPr>
            <a:r>
              <a:rPr lang="en-US" dirty="0"/>
              <a:t>One process for taking action is through a Section 729 study. </a:t>
            </a:r>
          </a:p>
          <a:p>
            <a:pPr defTabSz="966548">
              <a:defRPr/>
            </a:pPr>
            <a:r>
              <a:rPr lang="en-US" dirty="0"/>
              <a:t>Section 729 of the Water Resources Development Act of 1986, as amended, authorizes the U.S. Army Corps of Engineers to assess the water resource needs of river basins and watersheds of the United States including needs relating to: ecosystem protection and restoration; navigation and ports; flood risk management; watershed protection; water supply and; drought preparedness.</a:t>
            </a:r>
          </a:p>
          <a:p>
            <a:endParaRPr lang="en-US" dirty="0"/>
          </a:p>
          <a:p>
            <a:r>
              <a:rPr lang="en-US" dirty="0"/>
              <a:t>Since 2016, UMRBA has requested to work with the Corps through the Section 729 planning authority to develop a coordinated, systemic planning effort to improve flood risk and channel maintenance management in the Upper Mississippi River. </a:t>
            </a:r>
          </a:p>
          <a:p>
            <a:endParaRPr lang="en-US" dirty="0"/>
          </a:p>
          <a:p>
            <a:endParaRPr lang="en-US" dirty="0"/>
          </a:p>
        </p:txBody>
      </p:sp>
      <p:sp>
        <p:nvSpPr>
          <p:cNvPr id="4" name="Slide Number Placeholder 3"/>
          <p:cNvSpPr>
            <a:spLocks noGrp="1"/>
          </p:cNvSpPr>
          <p:nvPr>
            <p:ph type="sldNum" sz="quarter" idx="5"/>
          </p:nvPr>
        </p:nvSpPr>
        <p:spPr/>
        <p:txBody>
          <a:bodyPr/>
          <a:lstStyle/>
          <a:p>
            <a:fld id="{273F80D2-8CAC-467D-8CC2-AE4B4AC726B0}" type="slidenum">
              <a:rPr lang="en-US" smtClean="0"/>
              <a:t>5</a:t>
            </a:fld>
            <a:endParaRPr lang="en-US"/>
          </a:p>
        </p:txBody>
      </p:sp>
    </p:spTree>
    <p:extLst>
      <p:ext uri="{BB962C8B-B14F-4D97-AF65-F5344CB8AC3E}">
        <p14:creationId xmlns:p14="http://schemas.microsoft.com/office/powerpoint/2010/main" val="367725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a watershed study will allow for a consensus-based approach to:</a:t>
            </a:r>
          </a:p>
          <a:p>
            <a:r>
              <a:rPr lang="en-US" dirty="0"/>
              <a:t>-Develop an integrated, comprehensive, and systems-based approach to minimize the threat to health and safety resulting from flooding by using structural and nonstructural floodplain management measures.</a:t>
            </a:r>
          </a:p>
          <a:p>
            <a:r>
              <a:rPr lang="en-US" dirty="0"/>
              <a:t>-Develop new, or renew existing, comprehensive long-term channel maintenance management strategies.</a:t>
            </a:r>
          </a:p>
          <a:p>
            <a:r>
              <a:rPr lang="en-US" dirty="0"/>
              <a:t>-Make communities and economies adjacent to, or dependent on, the UMRS more resilient to flooding and drought events</a:t>
            </a:r>
          </a:p>
          <a:p>
            <a:r>
              <a:rPr lang="en-US" dirty="0"/>
              <a:t>-Identify opportunities to support environmental sustainability, restoration, and water quality goals for the UMR and Illinois River channel and floodplain and</a:t>
            </a:r>
          </a:p>
          <a:p>
            <a:r>
              <a:rPr lang="en-US" dirty="0"/>
              <a:t>-Seek opportunities to address, in concert with flood risk and channel management measures, other floodplain specific problems, needs, and opportunities. </a:t>
            </a:r>
          </a:p>
          <a:p>
            <a:r>
              <a:rPr lang="en-US" dirty="0"/>
              <a:t>That 729 request is still pending, but in the meantime the work can’t stop.</a:t>
            </a:r>
          </a:p>
        </p:txBody>
      </p:sp>
      <p:sp>
        <p:nvSpPr>
          <p:cNvPr id="4" name="Slide Number Placeholder 3"/>
          <p:cNvSpPr>
            <a:spLocks noGrp="1"/>
          </p:cNvSpPr>
          <p:nvPr>
            <p:ph type="sldNum" sz="quarter" idx="5"/>
          </p:nvPr>
        </p:nvSpPr>
        <p:spPr/>
        <p:txBody>
          <a:bodyPr/>
          <a:lstStyle/>
          <a:p>
            <a:fld id="{273F80D2-8CAC-467D-8CC2-AE4B4AC726B0}" type="slidenum">
              <a:rPr lang="en-US" smtClean="0"/>
              <a:t>6</a:t>
            </a:fld>
            <a:endParaRPr lang="en-US"/>
          </a:p>
        </p:txBody>
      </p:sp>
    </p:spTree>
    <p:extLst>
      <p:ext uri="{BB962C8B-B14F-4D97-AF65-F5344CB8AC3E}">
        <p14:creationId xmlns:p14="http://schemas.microsoft.com/office/powerpoint/2010/main" val="830374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8">
              <a:defRPr/>
            </a:pPr>
            <a:r>
              <a:rPr lang="en-US" dirty="0"/>
              <a:t>In 2017, UMRBA hosted the Upper Mississippi River Basin Flood Risk and Sediment Management Summit that brought together key stakeholders in the region to discuss the challenges as well as potential solutions for improving flood and sediment management.</a:t>
            </a:r>
          </a:p>
        </p:txBody>
      </p:sp>
      <p:sp>
        <p:nvSpPr>
          <p:cNvPr id="4" name="Slide Number Placeholder 3"/>
          <p:cNvSpPr>
            <a:spLocks noGrp="1"/>
          </p:cNvSpPr>
          <p:nvPr>
            <p:ph type="sldNum" sz="quarter" idx="5"/>
          </p:nvPr>
        </p:nvSpPr>
        <p:spPr/>
        <p:txBody>
          <a:bodyPr/>
          <a:lstStyle/>
          <a:p>
            <a:fld id="{273F80D2-8CAC-467D-8CC2-AE4B4AC726B0}" type="slidenum">
              <a:rPr lang="en-US" smtClean="0"/>
              <a:t>7</a:t>
            </a:fld>
            <a:endParaRPr lang="en-US"/>
          </a:p>
        </p:txBody>
      </p:sp>
    </p:spTree>
    <p:extLst>
      <p:ext uri="{BB962C8B-B14F-4D97-AF65-F5344CB8AC3E}">
        <p14:creationId xmlns:p14="http://schemas.microsoft.com/office/powerpoint/2010/main" val="201044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8">
              <a:defRPr/>
            </a:pPr>
            <a:r>
              <a:rPr lang="en-US" dirty="0"/>
              <a:t>The primary purpose of the summit was to initiate its longer-term vision for fostering a dynamic, balanced, objective, and adaptive approach to improving management of floods and the 9-foot navigation channel. </a:t>
            </a:r>
          </a:p>
          <a:p>
            <a:pPr defTabSz="966548">
              <a:defRPr/>
            </a:pPr>
            <a:r>
              <a:rPr lang="en-US" dirty="0"/>
              <a:t>-No existing forum for the river-floodplain community to discuss challenges and new information and to work towards shared goals.</a:t>
            </a:r>
          </a:p>
          <a:p>
            <a:pPr defTabSz="966548">
              <a:defRPr/>
            </a:pPr>
            <a:r>
              <a:rPr lang="en-US" dirty="0"/>
              <a:t>-Current channel maintenance and flood risk plans assume the historic risk of sedimentation and flooding without considering the impacts of weather and land use changes.</a:t>
            </a:r>
          </a:p>
          <a:p>
            <a:pPr defTabSz="966548">
              <a:defRPr/>
            </a:pPr>
            <a:r>
              <a:rPr lang="en-US" dirty="0"/>
              <a:t>-Conflicting, duplicative, or inconsistent policies and enforcement across multiple layers of federal, state, and local management authorities can result in subjective and oftentimes unfair flood protection decisions for neighboring floodplain communities.</a:t>
            </a:r>
          </a:p>
          <a:p>
            <a:pPr defTabSz="966548">
              <a:defRPr/>
            </a:pPr>
            <a:r>
              <a:rPr lang="en-US" dirty="0"/>
              <a:t>-Overall decline in federal, state, and local investment has resulted in antiquated and unreliable navigation and flood control infrastructure.</a:t>
            </a:r>
          </a:p>
          <a:p>
            <a:pPr defTabSz="966548">
              <a:defRPr/>
            </a:pPr>
            <a:endParaRPr lang="en-US" dirty="0"/>
          </a:p>
        </p:txBody>
      </p:sp>
      <p:sp>
        <p:nvSpPr>
          <p:cNvPr id="4" name="Slide Number Placeholder 3"/>
          <p:cNvSpPr>
            <a:spLocks noGrp="1"/>
          </p:cNvSpPr>
          <p:nvPr>
            <p:ph type="sldNum" sz="quarter" idx="5"/>
          </p:nvPr>
        </p:nvSpPr>
        <p:spPr/>
        <p:txBody>
          <a:bodyPr/>
          <a:lstStyle/>
          <a:p>
            <a:fld id="{273F80D2-8CAC-467D-8CC2-AE4B4AC726B0}" type="slidenum">
              <a:rPr lang="en-US" smtClean="0"/>
              <a:t>8</a:t>
            </a:fld>
            <a:endParaRPr lang="en-US"/>
          </a:p>
        </p:txBody>
      </p:sp>
    </p:spTree>
    <p:extLst>
      <p:ext uri="{BB962C8B-B14F-4D97-AF65-F5344CB8AC3E}">
        <p14:creationId xmlns:p14="http://schemas.microsoft.com/office/powerpoint/2010/main" val="354072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would create a systemic monitoring network/strategy to help assess the river’s existing conditions and trends, and evaluate progress towards a desired condition.</a:t>
            </a:r>
          </a:p>
          <a:p>
            <a:r>
              <a:rPr lang="en-US" dirty="0"/>
              <a:t>-to convene the floodplain-river community to discuss issues and collaborate on solutions.</a:t>
            </a:r>
          </a:p>
          <a:p>
            <a:r>
              <a:rPr lang="en-US" dirty="0"/>
              <a:t>-including modifications to state or federal policies and regulations as well as securing resources to perform levee maintenance and repair.</a:t>
            </a:r>
          </a:p>
          <a:p>
            <a:r>
              <a:rPr lang="en-US" dirty="0"/>
              <a:t>-by continuing ongoing data collection, analysis, and reporting and employing a gap analysis to determine new data, modeling, and research needs. </a:t>
            </a:r>
          </a:p>
          <a:p>
            <a:endParaRPr lang="en-US" dirty="0"/>
          </a:p>
          <a:p>
            <a:r>
              <a:rPr lang="en-US" dirty="0"/>
              <a:t>Watershed activity - consolidate post-its into this report that reflects the voice of attendees.</a:t>
            </a:r>
          </a:p>
        </p:txBody>
      </p:sp>
      <p:sp>
        <p:nvSpPr>
          <p:cNvPr id="4" name="Slide Number Placeholder 3"/>
          <p:cNvSpPr>
            <a:spLocks noGrp="1"/>
          </p:cNvSpPr>
          <p:nvPr>
            <p:ph type="sldNum" sz="quarter" idx="5"/>
          </p:nvPr>
        </p:nvSpPr>
        <p:spPr/>
        <p:txBody>
          <a:bodyPr/>
          <a:lstStyle/>
          <a:p>
            <a:fld id="{273F80D2-8CAC-467D-8CC2-AE4B4AC726B0}" type="slidenum">
              <a:rPr lang="en-US" smtClean="0"/>
              <a:t>9</a:t>
            </a:fld>
            <a:endParaRPr lang="en-US"/>
          </a:p>
        </p:txBody>
      </p:sp>
    </p:spTree>
    <p:extLst>
      <p:ext uri="{BB962C8B-B14F-4D97-AF65-F5344CB8AC3E}">
        <p14:creationId xmlns:p14="http://schemas.microsoft.com/office/powerpoint/2010/main" val="3285597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45A586-7E57-41C9-BA8B-44216BC47DE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C96F-E7F9-4175-8985-4C176ABA5CD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27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45A586-7E57-41C9-BA8B-44216BC47DE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C96F-E7F9-4175-8985-4C176ABA5CDC}" type="slidenum">
              <a:rPr lang="en-US" smtClean="0"/>
              <a:t>‹#›</a:t>
            </a:fld>
            <a:endParaRPr lang="en-US"/>
          </a:p>
        </p:txBody>
      </p:sp>
    </p:spTree>
    <p:extLst>
      <p:ext uri="{BB962C8B-B14F-4D97-AF65-F5344CB8AC3E}">
        <p14:creationId xmlns:p14="http://schemas.microsoft.com/office/powerpoint/2010/main" val="4225679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45A586-7E57-41C9-BA8B-44216BC47DE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C96F-E7F9-4175-8985-4C176ABA5CDC}" type="slidenum">
              <a:rPr lang="en-US" smtClean="0"/>
              <a:t>‹#›</a:t>
            </a:fld>
            <a:endParaRPr lang="en-US"/>
          </a:p>
        </p:txBody>
      </p:sp>
    </p:spTree>
    <p:extLst>
      <p:ext uri="{BB962C8B-B14F-4D97-AF65-F5344CB8AC3E}">
        <p14:creationId xmlns:p14="http://schemas.microsoft.com/office/powerpoint/2010/main" val="179620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45A586-7E57-41C9-BA8B-44216BC47DE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C96F-E7F9-4175-8985-4C176ABA5CDC}" type="slidenum">
              <a:rPr lang="en-US" smtClean="0"/>
              <a:t>‹#›</a:t>
            </a:fld>
            <a:endParaRPr lang="en-US"/>
          </a:p>
        </p:txBody>
      </p:sp>
    </p:spTree>
    <p:extLst>
      <p:ext uri="{BB962C8B-B14F-4D97-AF65-F5344CB8AC3E}">
        <p14:creationId xmlns:p14="http://schemas.microsoft.com/office/powerpoint/2010/main" val="186967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45A586-7E57-41C9-BA8B-44216BC47DE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BC96F-E7F9-4175-8985-4C176ABA5CD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00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45A586-7E57-41C9-BA8B-44216BC47DE2}"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BC96F-E7F9-4175-8985-4C176ABA5CDC}" type="slidenum">
              <a:rPr lang="en-US" smtClean="0"/>
              <a:t>‹#›</a:t>
            </a:fld>
            <a:endParaRPr lang="en-US"/>
          </a:p>
        </p:txBody>
      </p:sp>
    </p:spTree>
    <p:extLst>
      <p:ext uri="{BB962C8B-B14F-4D97-AF65-F5344CB8AC3E}">
        <p14:creationId xmlns:p14="http://schemas.microsoft.com/office/powerpoint/2010/main" val="2055183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45A586-7E57-41C9-BA8B-44216BC47DE2}"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BC96F-E7F9-4175-8985-4C176ABA5CDC}" type="slidenum">
              <a:rPr lang="en-US" smtClean="0"/>
              <a:t>‹#›</a:t>
            </a:fld>
            <a:endParaRPr lang="en-US"/>
          </a:p>
        </p:txBody>
      </p:sp>
    </p:spTree>
    <p:extLst>
      <p:ext uri="{BB962C8B-B14F-4D97-AF65-F5344CB8AC3E}">
        <p14:creationId xmlns:p14="http://schemas.microsoft.com/office/powerpoint/2010/main" val="300800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45A586-7E57-41C9-BA8B-44216BC47DE2}"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BC96F-E7F9-4175-8985-4C176ABA5CDC}" type="slidenum">
              <a:rPr lang="en-US" smtClean="0"/>
              <a:t>‹#›</a:t>
            </a:fld>
            <a:endParaRPr lang="en-US"/>
          </a:p>
        </p:txBody>
      </p:sp>
    </p:spTree>
    <p:extLst>
      <p:ext uri="{BB962C8B-B14F-4D97-AF65-F5344CB8AC3E}">
        <p14:creationId xmlns:p14="http://schemas.microsoft.com/office/powerpoint/2010/main" val="44382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345A586-7E57-41C9-BA8B-44216BC47DE2}" type="datetimeFigureOut">
              <a:rPr lang="en-US" smtClean="0"/>
              <a:t>10/22/2018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31BC96F-E7F9-4175-8985-4C176ABA5CDC}" type="slidenum">
              <a:rPr lang="en-US" smtClean="0"/>
              <a:t>‹#›</a:t>
            </a:fld>
            <a:endParaRPr lang="en-US"/>
          </a:p>
        </p:txBody>
      </p:sp>
    </p:spTree>
    <p:extLst>
      <p:ext uri="{BB962C8B-B14F-4D97-AF65-F5344CB8AC3E}">
        <p14:creationId xmlns:p14="http://schemas.microsoft.com/office/powerpoint/2010/main" val="71101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345A586-7E57-41C9-BA8B-44216BC47DE2}" type="datetimeFigureOut">
              <a:rPr lang="en-US" smtClean="0"/>
              <a:t>10/22/2018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31BC96F-E7F9-4175-8985-4C176ABA5CDC}" type="slidenum">
              <a:rPr lang="en-US" smtClean="0"/>
              <a:t>‹#›</a:t>
            </a:fld>
            <a:endParaRPr lang="en-US"/>
          </a:p>
        </p:txBody>
      </p:sp>
    </p:spTree>
    <p:extLst>
      <p:ext uri="{BB962C8B-B14F-4D97-AF65-F5344CB8AC3E}">
        <p14:creationId xmlns:p14="http://schemas.microsoft.com/office/powerpoint/2010/main" val="89066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345A586-7E57-41C9-BA8B-44216BC47DE2}"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BC96F-E7F9-4175-8985-4C176ABA5CDC}" type="slidenum">
              <a:rPr lang="en-US" smtClean="0"/>
              <a:t>‹#›</a:t>
            </a:fld>
            <a:endParaRPr lang="en-US"/>
          </a:p>
        </p:txBody>
      </p:sp>
    </p:spTree>
    <p:extLst>
      <p:ext uri="{BB962C8B-B14F-4D97-AF65-F5344CB8AC3E}">
        <p14:creationId xmlns:p14="http://schemas.microsoft.com/office/powerpoint/2010/main" val="144242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345A586-7E57-41C9-BA8B-44216BC47DE2}" type="datetimeFigureOut">
              <a:rPr lang="en-US" smtClean="0"/>
              <a:t>10/22/2018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31BC96F-E7F9-4175-8985-4C176ABA5CD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2753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mailto:Lsalvato@umrba.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i&amp;source=imgres&amp;cd=&amp;ved=2ahUKEwiA24ah-fHcAhVvCDQIHeEaCIoQjxx6BAgBEAI&amp;url=https://indianapublicmedia.org/news/summer-drought-moved-corn-belt-46402/&amp;psig=AOvVaw3yozpJrIbgzzhW-A4rqPRR&amp;ust=153452178568478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mvp.usace.army.mil/Media/News-Releases/Article/488624/corps-of-engineers-recognizes-flood-safety-awareness-wee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umesc.usgs.gov/habitat_needs_assessment/summ_report/historical.html" TargetMode="External"/><Relationship Id="rId5" Type="http://schemas.openxmlformats.org/officeDocument/2006/relationships/hyperlink" Target="https://pubs.usgs.gov/fs/2003/fs-105-03/"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source=imgres&amp;cd=&amp;ved=2ahUKEwiA24ah-fHcAhVvCDQIHeEaCIoQjxx6BAgBEAI&amp;url=https://indianapublicmedia.org/news/summer-drought-moved-corn-belt-46402/&amp;psig=AOvVaw3yozpJrIbgzzhW-A4rqPRR&amp;ust=153452178568478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mvp.usace.army.mil/Media/News-Releases/Article/488624/corps-of-engineers-recognizes-flood-safety-awareness-wee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FA8E-4A95-4474-A83F-29D7B0958C75}"/>
              </a:ext>
            </a:extLst>
          </p:cNvPr>
          <p:cNvSpPr>
            <a:spLocks noGrp="1"/>
          </p:cNvSpPr>
          <p:nvPr>
            <p:ph type="ctrTitle"/>
          </p:nvPr>
        </p:nvSpPr>
        <p:spPr/>
        <p:txBody>
          <a:bodyPr>
            <a:normAutofit/>
          </a:bodyPr>
          <a:lstStyle/>
          <a:p>
            <a:r>
              <a:rPr lang="en-US" sz="6600" dirty="0"/>
              <a:t>UMRS Flood and Sediment Management Study</a:t>
            </a:r>
          </a:p>
        </p:txBody>
      </p:sp>
      <p:sp>
        <p:nvSpPr>
          <p:cNvPr id="3" name="Subtitle 2">
            <a:extLst>
              <a:ext uri="{FF2B5EF4-FFF2-40B4-BE49-F238E27FC236}">
                <a16:creationId xmlns:a16="http://schemas.microsoft.com/office/drawing/2014/main" id="{8AD6722B-56A9-462D-9DAA-FDF85B8FAC7B}"/>
              </a:ext>
            </a:extLst>
          </p:cNvPr>
          <p:cNvSpPr>
            <a:spLocks noGrp="1"/>
          </p:cNvSpPr>
          <p:nvPr>
            <p:ph type="subTitle" idx="1"/>
          </p:nvPr>
        </p:nvSpPr>
        <p:spPr/>
        <p:txBody>
          <a:bodyPr>
            <a:normAutofit fontScale="70000" lnSpcReduction="20000"/>
          </a:bodyPr>
          <a:lstStyle/>
          <a:p>
            <a:r>
              <a:rPr lang="en-US" sz="2800" dirty="0"/>
              <a:t>Andrew Stephenson</a:t>
            </a:r>
          </a:p>
          <a:p>
            <a:r>
              <a:rPr lang="en-US" sz="2800" dirty="0"/>
              <a:t>Upper Mississippi river conference, moline, </a:t>
            </a:r>
            <a:r>
              <a:rPr lang="en-US" sz="2800" dirty="0" err="1"/>
              <a:t>il</a:t>
            </a:r>
            <a:endParaRPr lang="en-US" sz="2800" dirty="0"/>
          </a:p>
          <a:p>
            <a:r>
              <a:rPr lang="en-US" sz="2800" dirty="0"/>
              <a:t>October 25, 2018</a:t>
            </a:r>
          </a:p>
          <a:p>
            <a:endParaRPr lang="en-US" sz="2800" dirty="0"/>
          </a:p>
          <a:p>
            <a:endParaRPr lang="en-US" sz="2800" dirty="0"/>
          </a:p>
          <a:p>
            <a:endParaRPr lang="en-US" sz="2800" dirty="0"/>
          </a:p>
          <a:p>
            <a:endParaRPr lang="en-US" dirty="0"/>
          </a:p>
        </p:txBody>
      </p:sp>
      <p:pic>
        <p:nvPicPr>
          <p:cNvPr id="5" name="Picture 4">
            <a:extLst>
              <a:ext uri="{FF2B5EF4-FFF2-40B4-BE49-F238E27FC236}">
                <a16:creationId xmlns:a16="http://schemas.microsoft.com/office/drawing/2014/main" id="{0B95B7EF-6B34-498C-8C63-662620269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313294"/>
            <a:ext cx="2176130" cy="2089085"/>
          </a:xfrm>
          <a:prstGeom prst="rect">
            <a:avLst/>
          </a:prstGeom>
        </p:spPr>
      </p:pic>
    </p:spTree>
    <p:extLst>
      <p:ext uri="{BB962C8B-B14F-4D97-AF65-F5344CB8AC3E}">
        <p14:creationId xmlns:p14="http://schemas.microsoft.com/office/powerpoint/2010/main" val="3750859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7486-872B-48C1-BE3E-166466001C8A}"/>
              </a:ext>
            </a:extLst>
          </p:cNvPr>
          <p:cNvSpPr>
            <a:spLocks noGrp="1"/>
          </p:cNvSpPr>
          <p:nvPr>
            <p:ph type="title"/>
          </p:nvPr>
        </p:nvSpPr>
        <p:spPr/>
        <p:txBody>
          <a:bodyPr/>
          <a:lstStyle/>
          <a:p>
            <a:r>
              <a:rPr lang="en-US" dirty="0"/>
              <a:t>Planning Assistance to the States Proposal, June 2018</a:t>
            </a:r>
          </a:p>
        </p:txBody>
      </p:sp>
      <p:sp>
        <p:nvSpPr>
          <p:cNvPr id="3" name="Content Placeholder 2">
            <a:extLst>
              <a:ext uri="{FF2B5EF4-FFF2-40B4-BE49-F238E27FC236}">
                <a16:creationId xmlns:a16="http://schemas.microsoft.com/office/drawing/2014/main" id="{8DF17284-3B95-4434-BC78-AC492DF5833C}"/>
              </a:ext>
            </a:extLst>
          </p:cNvPr>
          <p:cNvSpPr>
            <a:spLocks noGrp="1"/>
          </p:cNvSpPr>
          <p:nvPr>
            <p:ph idx="1"/>
          </p:nvPr>
        </p:nvSpPr>
        <p:spPr>
          <a:xfrm>
            <a:off x="1029039" y="1845733"/>
            <a:ext cx="6655812" cy="4360513"/>
          </a:xfrm>
        </p:spPr>
        <p:txBody>
          <a:bodyPr>
            <a:normAutofit/>
          </a:bodyPr>
          <a:lstStyle/>
          <a:p>
            <a:r>
              <a:rPr lang="en-US" sz="3200" b="1" dirty="0"/>
              <a:t>PAS Study objectives: </a:t>
            </a:r>
          </a:p>
          <a:p>
            <a:pPr>
              <a:buFont typeface="Arial" panose="020B0604020202020204" pitchFamily="34" charset="0"/>
              <a:buChar char="•"/>
            </a:pPr>
            <a:r>
              <a:rPr lang="en-US" sz="2800" dirty="0"/>
              <a:t> Clarify key issues affecting flood and channel </a:t>
            </a:r>
            <a:br>
              <a:rPr lang="en-US" sz="2800" dirty="0"/>
            </a:br>
            <a:r>
              <a:rPr lang="en-US" sz="2800" dirty="0"/>
              <a:t>  maintenance management</a:t>
            </a:r>
          </a:p>
          <a:p>
            <a:pPr>
              <a:buFont typeface="Arial" panose="020B0604020202020204" pitchFamily="34" charset="0"/>
              <a:buChar char="•"/>
            </a:pPr>
            <a:r>
              <a:rPr lang="en-US" sz="2800" dirty="0"/>
              <a:t> Develop immediate solutions to those </a:t>
            </a:r>
            <a:br>
              <a:rPr lang="en-US" sz="2800" dirty="0"/>
            </a:br>
            <a:r>
              <a:rPr lang="en-US" sz="2800" dirty="0"/>
              <a:t>  problems</a:t>
            </a:r>
          </a:p>
          <a:p>
            <a:pPr>
              <a:buFont typeface="Arial" panose="020B0604020202020204" pitchFamily="34" charset="0"/>
              <a:buChar char="•"/>
            </a:pPr>
            <a:r>
              <a:rPr lang="en-US" sz="2800" dirty="0"/>
              <a:t> Identify challenges that need to be </a:t>
            </a:r>
            <a:br>
              <a:rPr lang="en-US" sz="2800" dirty="0"/>
            </a:br>
            <a:r>
              <a:rPr lang="en-US" sz="2800" dirty="0"/>
              <a:t>  addressed through 729 study authority</a:t>
            </a:r>
          </a:p>
          <a:p>
            <a:endParaRPr lang="en-US" dirty="0"/>
          </a:p>
        </p:txBody>
      </p:sp>
      <p:pic>
        <p:nvPicPr>
          <p:cNvPr id="4" name="Picture 3">
            <a:extLst>
              <a:ext uri="{FF2B5EF4-FFF2-40B4-BE49-F238E27FC236}">
                <a16:creationId xmlns:a16="http://schemas.microsoft.com/office/drawing/2014/main" id="{1322754A-5F45-41AE-A424-9374B84C0720}"/>
              </a:ext>
            </a:extLst>
          </p:cNvPr>
          <p:cNvPicPr>
            <a:picLocks noChangeAspect="1"/>
          </p:cNvPicPr>
          <p:nvPr/>
        </p:nvPicPr>
        <p:blipFill>
          <a:blip r:embed="rId3"/>
          <a:stretch>
            <a:fillRect/>
          </a:stretch>
        </p:blipFill>
        <p:spPr>
          <a:xfrm>
            <a:off x="7840491" y="2583557"/>
            <a:ext cx="4325179" cy="2884864"/>
          </a:xfrm>
          <a:prstGeom prst="rect">
            <a:avLst/>
          </a:prstGeom>
        </p:spPr>
      </p:pic>
      <p:sp>
        <p:nvSpPr>
          <p:cNvPr id="5" name="TextBox 4">
            <a:extLst>
              <a:ext uri="{FF2B5EF4-FFF2-40B4-BE49-F238E27FC236}">
                <a16:creationId xmlns:a16="http://schemas.microsoft.com/office/drawing/2014/main" id="{FD72CFD5-0CB6-418F-86FF-D5BDE09E4143}"/>
              </a:ext>
            </a:extLst>
          </p:cNvPr>
          <p:cNvSpPr txBox="1"/>
          <p:nvPr/>
        </p:nvSpPr>
        <p:spPr>
          <a:xfrm>
            <a:off x="10486029" y="6386731"/>
            <a:ext cx="2456597" cy="369332"/>
          </a:xfrm>
          <a:prstGeom prst="rect">
            <a:avLst/>
          </a:prstGeom>
          <a:noFill/>
        </p:spPr>
        <p:txBody>
          <a:bodyPr wrap="square" rtlCol="0">
            <a:spAutoFit/>
          </a:bodyPr>
          <a:lstStyle/>
          <a:p>
            <a:r>
              <a:rPr lang="en-US" sz="1200" dirty="0"/>
              <a:t>Photo</a:t>
            </a:r>
            <a:r>
              <a:rPr lang="en-US" dirty="0"/>
              <a:t> </a:t>
            </a:r>
            <a:r>
              <a:rPr lang="en-US" sz="1200" dirty="0"/>
              <a:t>credit: WI DNR</a:t>
            </a:r>
            <a:endParaRPr lang="en-US" dirty="0"/>
          </a:p>
        </p:txBody>
      </p:sp>
    </p:spTree>
    <p:extLst>
      <p:ext uri="{BB962C8B-B14F-4D97-AF65-F5344CB8AC3E}">
        <p14:creationId xmlns:p14="http://schemas.microsoft.com/office/powerpoint/2010/main" val="315765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7486-872B-48C1-BE3E-166466001C8A}"/>
              </a:ext>
            </a:extLst>
          </p:cNvPr>
          <p:cNvSpPr>
            <a:spLocks noGrp="1"/>
          </p:cNvSpPr>
          <p:nvPr>
            <p:ph type="title"/>
          </p:nvPr>
        </p:nvSpPr>
        <p:spPr/>
        <p:txBody>
          <a:bodyPr/>
          <a:lstStyle/>
          <a:p>
            <a:r>
              <a:rPr lang="en-US" dirty="0"/>
              <a:t>Planning Assistance to the States Proposal, June 2018</a:t>
            </a:r>
          </a:p>
        </p:txBody>
      </p:sp>
      <p:sp>
        <p:nvSpPr>
          <p:cNvPr id="3" name="Content Placeholder 2">
            <a:extLst>
              <a:ext uri="{FF2B5EF4-FFF2-40B4-BE49-F238E27FC236}">
                <a16:creationId xmlns:a16="http://schemas.microsoft.com/office/drawing/2014/main" id="{8DF17284-3B95-4434-BC78-AC492DF5833C}"/>
              </a:ext>
            </a:extLst>
          </p:cNvPr>
          <p:cNvSpPr>
            <a:spLocks noGrp="1"/>
          </p:cNvSpPr>
          <p:nvPr>
            <p:ph idx="1"/>
          </p:nvPr>
        </p:nvSpPr>
        <p:spPr>
          <a:xfrm>
            <a:off x="1029039" y="1845733"/>
            <a:ext cx="6655812" cy="4360513"/>
          </a:xfrm>
        </p:spPr>
        <p:txBody>
          <a:bodyPr>
            <a:normAutofit/>
          </a:bodyPr>
          <a:lstStyle/>
          <a:p>
            <a:r>
              <a:rPr lang="en-US" sz="3200" b="1" dirty="0"/>
              <a:t>PAS Issue Areas Groups:</a:t>
            </a:r>
            <a:endParaRPr lang="en-US" sz="2800" dirty="0"/>
          </a:p>
          <a:p>
            <a:pPr lvl="1">
              <a:buFont typeface="Arial" panose="020B0604020202020204" pitchFamily="34" charset="0"/>
              <a:buChar char="•"/>
            </a:pPr>
            <a:r>
              <a:rPr lang="en-US" sz="2800" dirty="0"/>
              <a:t>Channel Management</a:t>
            </a:r>
          </a:p>
          <a:p>
            <a:pPr lvl="1">
              <a:buFont typeface="Arial" panose="020B0604020202020204" pitchFamily="34" charset="0"/>
              <a:buChar char="•"/>
            </a:pPr>
            <a:r>
              <a:rPr lang="en-US" sz="2800" dirty="0"/>
              <a:t>Flood Risk Management </a:t>
            </a:r>
          </a:p>
          <a:p>
            <a:pPr lvl="1">
              <a:buFont typeface="Arial" panose="020B0604020202020204" pitchFamily="34" charset="0"/>
              <a:buChar char="•"/>
            </a:pPr>
            <a:r>
              <a:rPr lang="en-US" sz="2800" dirty="0"/>
              <a:t>Extended Drought</a:t>
            </a:r>
          </a:p>
          <a:p>
            <a:pPr marL="201168" lvl="1" indent="0">
              <a:buNone/>
            </a:pPr>
            <a:endParaRPr lang="en-US" sz="2800" dirty="0"/>
          </a:p>
          <a:p>
            <a:pPr lvl="1">
              <a:buFont typeface="Arial" panose="020B0604020202020204" pitchFamily="34" charset="0"/>
              <a:buChar char="•"/>
            </a:pPr>
            <a:r>
              <a:rPr lang="en-US" sz="2800" dirty="0"/>
              <a:t>Communications</a:t>
            </a:r>
          </a:p>
          <a:p>
            <a:pPr lvl="1">
              <a:buFont typeface="Arial" panose="020B0604020202020204" pitchFamily="34" charset="0"/>
              <a:buChar char="•"/>
            </a:pPr>
            <a:r>
              <a:rPr lang="en-US" sz="2800" dirty="0"/>
              <a:t>Section 729 Study</a:t>
            </a:r>
          </a:p>
          <a:p>
            <a:endParaRPr lang="en-US" dirty="0"/>
          </a:p>
        </p:txBody>
      </p:sp>
      <p:pic>
        <p:nvPicPr>
          <p:cNvPr id="4" name="Picture 3">
            <a:extLst>
              <a:ext uri="{FF2B5EF4-FFF2-40B4-BE49-F238E27FC236}">
                <a16:creationId xmlns:a16="http://schemas.microsoft.com/office/drawing/2014/main" id="{1322754A-5F45-41AE-A424-9374B84C0720}"/>
              </a:ext>
            </a:extLst>
          </p:cNvPr>
          <p:cNvPicPr>
            <a:picLocks noChangeAspect="1"/>
          </p:cNvPicPr>
          <p:nvPr/>
        </p:nvPicPr>
        <p:blipFill>
          <a:blip r:embed="rId3"/>
          <a:stretch>
            <a:fillRect/>
          </a:stretch>
        </p:blipFill>
        <p:spPr>
          <a:xfrm>
            <a:off x="7840491" y="2583557"/>
            <a:ext cx="4325179" cy="2884864"/>
          </a:xfrm>
          <a:prstGeom prst="rect">
            <a:avLst/>
          </a:prstGeom>
        </p:spPr>
      </p:pic>
      <p:sp>
        <p:nvSpPr>
          <p:cNvPr id="5" name="TextBox 4">
            <a:extLst>
              <a:ext uri="{FF2B5EF4-FFF2-40B4-BE49-F238E27FC236}">
                <a16:creationId xmlns:a16="http://schemas.microsoft.com/office/drawing/2014/main" id="{FD72CFD5-0CB6-418F-86FF-D5BDE09E4143}"/>
              </a:ext>
            </a:extLst>
          </p:cNvPr>
          <p:cNvSpPr txBox="1"/>
          <p:nvPr/>
        </p:nvSpPr>
        <p:spPr>
          <a:xfrm>
            <a:off x="10486029" y="6386731"/>
            <a:ext cx="2456597" cy="369332"/>
          </a:xfrm>
          <a:prstGeom prst="rect">
            <a:avLst/>
          </a:prstGeom>
          <a:noFill/>
        </p:spPr>
        <p:txBody>
          <a:bodyPr wrap="square" rtlCol="0">
            <a:spAutoFit/>
          </a:bodyPr>
          <a:lstStyle/>
          <a:p>
            <a:r>
              <a:rPr lang="en-US" sz="1200" dirty="0"/>
              <a:t>Photo</a:t>
            </a:r>
            <a:r>
              <a:rPr lang="en-US" dirty="0"/>
              <a:t> </a:t>
            </a:r>
            <a:r>
              <a:rPr lang="en-US" sz="1200" dirty="0"/>
              <a:t>credit: WI DNR</a:t>
            </a:r>
            <a:endParaRPr lang="en-US" dirty="0"/>
          </a:p>
        </p:txBody>
      </p:sp>
    </p:spTree>
    <p:extLst>
      <p:ext uri="{BB962C8B-B14F-4D97-AF65-F5344CB8AC3E}">
        <p14:creationId xmlns:p14="http://schemas.microsoft.com/office/powerpoint/2010/main" val="322073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0AF2-3D11-4FD9-913F-09DB13139445}"/>
              </a:ext>
            </a:extLst>
          </p:cNvPr>
          <p:cNvSpPr>
            <a:spLocks noGrp="1"/>
          </p:cNvSpPr>
          <p:nvPr>
            <p:ph type="title"/>
          </p:nvPr>
        </p:nvSpPr>
        <p:spPr/>
        <p:txBody>
          <a:bodyPr/>
          <a:lstStyle/>
          <a:p>
            <a:r>
              <a:rPr lang="en-US" dirty="0"/>
              <a:t>UMRBA-USACE Communications Workshop, August 2018</a:t>
            </a:r>
          </a:p>
        </p:txBody>
      </p:sp>
      <p:sp>
        <p:nvSpPr>
          <p:cNvPr id="7" name="Content Placeholder 6">
            <a:extLst>
              <a:ext uri="{FF2B5EF4-FFF2-40B4-BE49-F238E27FC236}">
                <a16:creationId xmlns:a16="http://schemas.microsoft.com/office/drawing/2014/main" id="{FA2458D3-BD64-4971-8EBD-CCD966832474}"/>
              </a:ext>
            </a:extLst>
          </p:cNvPr>
          <p:cNvSpPr>
            <a:spLocks noGrp="1"/>
          </p:cNvSpPr>
          <p:nvPr>
            <p:ph idx="1"/>
          </p:nvPr>
        </p:nvSpPr>
        <p:spPr>
          <a:xfrm>
            <a:off x="1097279" y="1845734"/>
            <a:ext cx="5754807" cy="4023360"/>
          </a:xfrm>
        </p:spPr>
        <p:txBody>
          <a:bodyPr>
            <a:normAutofit/>
          </a:bodyPr>
          <a:lstStyle/>
          <a:p>
            <a:pPr>
              <a:buFont typeface="Arial" panose="020B0604020202020204" pitchFamily="34" charset="0"/>
              <a:buChar char="•"/>
            </a:pPr>
            <a:r>
              <a:rPr lang="en-US" sz="2800" dirty="0"/>
              <a:t> Funded by Integrated Water Resource</a:t>
            </a:r>
            <a:br>
              <a:rPr lang="en-US" sz="2800" dirty="0"/>
            </a:br>
            <a:r>
              <a:rPr lang="en-US" sz="2800" dirty="0"/>
              <a:t> Management Pilot  </a:t>
            </a:r>
          </a:p>
          <a:p>
            <a:pPr>
              <a:buFont typeface="Arial" panose="020B0604020202020204" pitchFamily="34" charset="0"/>
              <a:buChar char="•"/>
            </a:pPr>
            <a:r>
              <a:rPr lang="en-US" sz="2800" dirty="0"/>
              <a:t> SDIC Framework approach, facilitated</a:t>
            </a:r>
            <a:br>
              <a:rPr lang="en-US" sz="2800" dirty="0"/>
            </a:br>
            <a:r>
              <a:rPr lang="en-US" sz="2800" dirty="0"/>
              <a:t> by Brian Stenquist, MN DNR</a:t>
            </a:r>
          </a:p>
          <a:p>
            <a:pPr>
              <a:buFont typeface="Arial" panose="020B0604020202020204" pitchFamily="34" charset="0"/>
              <a:buChar char="•"/>
            </a:pPr>
            <a:r>
              <a:rPr lang="en-US" sz="2800" dirty="0"/>
              <a:t> Small group discussion organized by</a:t>
            </a:r>
            <a:br>
              <a:rPr lang="en-US" sz="2800" dirty="0"/>
            </a:br>
            <a:r>
              <a:rPr lang="en-US" sz="2800" dirty="0"/>
              <a:t> issue areas: </a:t>
            </a:r>
          </a:p>
          <a:p>
            <a:pPr lvl="1">
              <a:buFont typeface="Arial" panose="020B0604020202020204" pitchFamily="34" charset="0"/>
              <a:buChar char="•"/>
            </a:pPr>
            <a:r>
              <a:rPr lang="en-US" sz="2400" dirty="0"/>
              <a:t>Channel Maintenance</a:t>
            </a:r>
          </a:p>
          <a:p>
            <a:pPr lvl="1">
              <a:buFont typeface="Arial" panose="020B0604020202020204" pitchFamily="34" charset="0"/>
              <a:buChar char="•"/>
            </a:pPr>
            <a:r>
              <a:rPr lang="en-US" sz="2400" dirty="0"/>
              <a:t>Flood Risk Management</a:t>
            </a:r>
          </a:p>
          <a:p>
            <a:pPr lvl="1">
              <a:buFont typeface="Arial" panose="020B0604020202020204" pitchFamily="34" charset="0"/>
              <a:buChar char="•"/>
            </a:pPr>
            <a:r>
              <a:rPr lang="en-US" sz="2400" dirty="0"/>
              <a:t>Extended Drought</a:t>
            </a:r>
          </a:p>
        </p:txBody>
      </p:sp>
      <p:pic>
        <p:nvPicPr>
          <p:cNvPr id="8" name="Picture 7">
            <a:extLst>
              <a:ext uri="{FF2B5EF4-FFF2-40B4-BE49-F238E27FC236}">
                <a16:creationId xmlns:a16="http://schemas.microsoft.com/office/drawing/2014/main" id="{A6CC8C15-76F7-4879-ACBD-292EC78E47DC}"/>
              </a:ext>
            </a:extLst>
          </p:cNvPr>
          <p:cNvPicPr>
            <a:picLocks noChangeAspect="1"/>
          </p:cNvPicPr>
          <p:nvPr/>
        </p:nvPicPr>
        <p:blipFill>
          <a:blip r:embed="rId3"/>
          <a:stretch>
            <a:fillRect/>
          </a:stretch>
        </p:blipFill>
        <p:spPr>
          <a:xfrm>
            <a:off x="7063882" y="2081370"/>
            <a:ext cx="5050298" cy="3787724"/>
          </a:xfrm>
          <a:prstGeom prst="rect">
            <a:avLst/>
          </a:prstGeom>
        </p:spPr>
      </p:pic>
      <p:sp>
        <p:nvSpPr>
          <p:cNvPr id="3" name="TextBox 2">
            <a:extLst>
              <a:ext uri="{FF2B5EF4-FFF2-40B4-BE49-F238E27FC236}">
                <a16:creationId xmlns:a16="http://schemas.microsoft.com/office/drawing/2014/main" id="{2CD68B55-13E7-44C3-A2A7-82AF83846FC3}"/>
              </a:ext>
            </a:extLst>
          </p:cNvPr>
          <p:cNvSpPr txBox="1"/>
          <p:nvPr/>
        </p:nvSpPr>
        <p:spPr>
          <a:xfrm>
            <a:off x="10249930" y="6571397"/>
            <a:ext cx="1942070" cy="276999"/>
          </a:xfrm>
          <a:prstGeom prst="rect">
            <a:avLst/>
          </a:prstGeom>
          <a:noFill/>
        </p:spPr>
        <p:txBody>
          <a:bodyPr wrap="none" rtlCol="0">
            <a:spAutoFit/>
          </a:bodyPr>
          <a:lstStyle/>
          <a:p>
            <a:r>
              <a:rPr lang="en-US" sz="1200" dirty="0"/>
              <a:t>Photo credit: Lauren Salvato</a:t>
            </a:r>
          </a:p>
        </p:txBody>
      </p:sp>
    </p:spTree>
    <p:extLst>
      <p:ext uri="{BB962C8B-B14F-4D97-AF65-F5344CB8AC3E}">
        <p14:creationId xmlns:p14="http://schemas.microsoft.com/office/powerpoint/2010/main" val="776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A1CC148-72BF-41F9-995C-B1DFAC874716}"/>
              </a:ext>
            </a:extLst>
          </p:cNvPr>
          <p:cNvGraphicFramePr/>
          <p:nvPr>
            <p:extLst>
              <p:ext uri="{D42A27DB-BD31-4B8C-83A1-F6EECF244321}">
                <p14:modId xmlns:p14="http://schemas.microsoft.com/office/powerpoint/2010/main" val="1648503751"/>
              </p:ext>
            </p:extLst>
          </p:nvPr>
        </p:nvGraphicFramePr>
        <p:xfrm>
          <a:off x="6096000" y="1795236"/>
          <a:ext cx="6989170" cy="4400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2B7FAA6-0A5E-4CFB-9E89-25879DEFF274}"/>
              </a:ext>
            </a:extLst>
          </p:cNvPr>
          <p:cNvSpPr>
            <a:spLocks noGrp="1"/>
          </p:cNvSpPr>
          <p:nvPr>
            <p:ph type="title"/>
          </p:nvPr>
        </p:nvSpPr>
        <p:spPr/>
        <p:txBody>
          <a:bodyPr/>
          <a:lstStyle/>
          <a:p>
            <a:r>
              <a:rPr lang="en-US" dirty="0"/>
              <a:t>Scope of Work, Ongoing</a:t>
            </a:r>
            <a:endParaRPr lang="en-US" dirty="0">
              <a:solidFill>
                <a:schemeClr val="tx1"/>
              </a:solidFill>
            </a:endParaRPr>
          </a:p>
        </p:txBody>
      </p:sp>
      <p:sp>
        <p:nvSpPr>
          <p:cNvPr id="8" name="Content Placeholder 2">
            <a:extLst>
              <a:ext uri="{FF2B5EF4-FFF2-40B4-BE49-F238E27FC236}">
                <a16:creationId xmlns:a16="http://schemas.microsoft.com/office/drawing/2014/main" id="{BAF67540-3950-48D1-80D8-2EA18A49649D}"/>
              </a:ext>
            </a:extLst>
          </p:cNvPr>
          <p:cNvSpPr>
            <a:spLocks noGrp="1"/>
          </p:cNvSpPr>
          <p:nvPr>
            <p:ph idx="1"/>
          </p:nvPr>
        </p:nvSpPr>
        <p:spPr>
          <a:xfrm>
            <a:off x="1097280" y="2033516"/>
            <a:ext cx="5692626" cy="4400974"/>
          </a:xfrm>
        </p:spPr>
        <p:txBody>
          <a:bodyPr>
            <a:normAutofit lnSpcReduction="10000"/>
          </a:bodyPr>
          <a:lstStyle/>
          <a:p>
            <a:r>
              <a:rPr lang="en-US" sz="2400" b="1" dirty="0"/>
              <a:t>Task 1: Execute the Engagement and Communication Strategy</a:t>
            </a:r>
          </a:p>
          <a:p>
            <a:r>
              <a:rPr lang="en-US" dirty="0"/>
              <a:t>A. Identify </a:t>
            </a:r>
            <a:r>
              <a:rPr lang="en-US" b="1" dirty="0"/>
              <a:t>potentially affected interests (PAIs)</a:t>
            </a:r>
            <a:r>
              <a:rPr lang="en-US" dirty="0"/>
              <a:t>,</a:t>
            </a:r>
            <a:br>
              <a:rPr lang="en-US" dirty="0"/>
            </a:br>
            <a:r>
              <a:rPr lang="en-US" dirty="0"/>
              <a:t>     including key stakeholder groups as and other</a:t>
            </a:r>
            <a:br>
              <a:rPr lang="en-US" dirty="0"/>
            </a:br>
            <a:r>
              <a:rPr lang="en-US" dirty="0"/>
              <a:t>     individuals.</a:t>
            </a:r>
          </a:p>
          <a:p>
            <a:r>
              <a:rPr lang="en-US" dirty="0"/>
              <a:t>B. Convene a </a:t>
            </a:r>
            <a:r>
              <a:rPr lang="en-US" b="1" dirty="0"/>
              <a:t>series of open forums</a:t>
            </a:r>
            <a:r>
              <a:rPr lang="en-US" dirty="0"/>
              <a:t> in strategic parts</a:t>
            </a:r>
            <a:br>
              <a:rPr lang="en-US" dirty="0"/>
            </a:br>
            <a:r>
              <a:rPr lang="en-US" dirty="0"/>
              <a:t>     of the Upper Mississippi River System to gain a</a:t>
            </a:r>
            <a:br>
              <a:rPr lang="en-US" dirty="0"/>
            </a:br>
            <a:r>
              <a:rPr lang="en-US" dirty="0"/>
              <a:t>     better understanding of </a:t>
            </a:r>
            <a:r>
              <a:rPr lang="en-US" b="1" dirty="0"/>
              <a:t>knowledge, perspectives,</a:t>
            </a:r>
            <a:br>
              <a:rPr lang="en-US" b="1" dirty="0"/>
            </a:br>
            <a:r>
              <a:rPr lang="en-US" b="1" dirty="0"/>
              <a:t>     and insights </a:t>
            </a:r>
            <a:r>
              <a:rPr lang="en-US" dirty="0"/>
              <a:t>from the </a:t>
            </a:r>
            <a:r>
              <a:rPr lang="en-US" b="1" dirty="0"/>
              <a:t>PAIs</a:t>
            </a:r>
            <a:r>
              <a:rPr lang="en-US" dirty="0"/>
              <a:t>. </a:t>
            </a:r>
          </a:p>
          <a:p>
            <a:r>
              <a:rPr lang="en-US" dirty="0"/>
              <a:t>C. Assign a third-party (</a:t>
            </a:r>
            <a:r>
              <a:rPr lang="en-US" b="1" dirty="0"/>
              <a:t>agency-neutral</a:t>
            </a:r>
            <a:r>
              <a:rPr lang="en-US" dirty="0"/>
              <a:t>) meeting </a:t>
            </a:r>
            <a:br>
              <a:rPr lang="en-US" dirty="0"/>
            </a:br>
            <a:r>
              <a:rPr lang="en-US" dirty="0"/>
              <a:t>     </a:t>
            </a:r>
            <a:r>
              <a:rPr lang="en-US" b="1" dirty="0"/>
              <a:t>facilitator</a:t>
            </a:r>
            <a:r>
              <a:rPr lang="en-US" dirty="0"/>
              <a:t> for each open forum. </a:t>
            </a:r>
          </a:p>
          <a:p>
            <a:r>
              <a:rPr lang="en-US" dirty="0"/>
              <a:t>D.  Identify issue area group leads for each of the </a:t>
            </a:r>
            <a:br>
              <a:rPr lang="en-US" dirty="0"/>
            </a:br>
            <a:r>
              <a:rPr lang="en-US" dirty="0"/>
              <a:t>      issue areas</a:t>
            </a:r>
          </a:p>
          <a:p>
            <a:endParaRPr lang="en-US" dirty="0"/>
          </a:p>
        </p:txBody>
      </p:sp>
    </p:spTree>
    <p:extLst>
      <p:ext uri="{BB962C8B-B14F-4D97-AF65-F5344CB8AC3E}">
        <p14:creationId xmlns:p14="http://schemas.microsoft.com/office/powerpoint/2010/main" val="3064585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DBFE-AD1A-49CC-8562-18CB4FD2952B}"/>
              </a:ext>
            </a:extLst>
          </p:cNvPr>
          <p:cNvSpPr>
            <a:spLocks noGrp="1"/>
          </p:cNvSpPr>
          <p:nvPr>
            <p:ph type="title"/>
          </p:nvPr>
        </p:nvSpPr>
        <p:spPr/>
        <p:txBody>
          <a:bodyPr/>
          <a:lstStyle/>
          <a:p>
            <a:r>
              <a:rPr lang="en-US" dirty="0"/>
              <a:t>Scope of Work, Ongoing</a:t>
            </a:r>
          </a:p>
        </p:txBody>
      </p:sp>
      <p:sp>
        <p:nvSpPr>
          <p:cNvPr id="3" name="Content Placeholder 2">
            <a:extLst>
              <a:ext uri="{FF2B5EF4-FFF2-40B4-BE49-F238E27FC236}">
                <a16:creationId xmlns:a16="http://schemas.microsoft.com/office/drawing/2014/main" id="{FC9D3659-0D3C-40D6-AC4A-FC57FD6D5F3B}"/>
              </a:ext>
            </a:extLst>
          </p:cNvPr>
          <p:cNvSpPr>
            <a:spLocks noGrp="1"/>
          </p:cNvSpPr>
          <p:nvPr>
            <p:ph idx="1"/>
          </p:nvPr>
        </p:nvSpPr>
        <p:spPr>
          <a:xfrm>
            <a:off x="1097280" y="2033516"/>
            <a:ext cx="5221633" cy="3548134"/>
          </a:xfrm>
        </p:spPr>
        <p:txBody>
          <a:bodyPr/>
          <a:lstStyle/>
          <a:p>
            <a:r>
              <a:rPr lang="en-US" sz="2400" b="1" dirty="0"/>
              <a:t>Task 2: Develop Issue Area Assessments </a:t>
            </a:r>
          </a:p>
          <a:p>
            <a:r>
              <a:rPr lang="en-US" dirty="0"/>
              <a:t>A. Develop an assessment for each issue area </a:t>
            </a:r>
            <a:br>
              <a:rPr lang="en-US" dirty="0"/>
            </a:br>
            <a:r>
              <a:rPr lang="en-US" dirty="0"/>
              <a:t>     group. </a:t>
            </a:r>
          </a:p>
          <a:p>
            <a:r>
              <a:rPr lang="en-US" dirty="0"/>
              <a:t>B. Based on the input generated from the </a:t>
            </a:r>
            <a:br>
              <a:rPr lang="en-US" dirty="0"/>
            </a:br>
            <a:r>
              <a:rPr lang="en-US" dirty="0"/>
              <a:t>     summit, open forums, and other meetings, </a:t>
            </a:r>
            <a:br>
              <a:rPr lang="en-US" dirty="0"/>
            </a:br>
            <a:r>
              <a:rPr lang="en-US" dirty="0"/>
              <a:t>     </a:t>
            </a:r>
            <a:r>
              <a:rPr lang="en-US" b="1" dirty="0"/>
              <a:t>identify potential actions </a:t>
            </a:r>
            <a:r>
              <a:rPr lang="en-US" dirty="0"/>
              <a:t>that can be taken </a:t>
            </a:r>
            <a:br>
              <a:rPr lang="en-US" dirty="0"/>
            </a:br>
            <a:r>
              <a:rPr lang="en-US" dirty="0"/>
              <a:t>     within each issue area and distinguish </a:t>
            </a:r>
            <a:br>
              <a:rPr lang="en-US" dirty="0"/>
            </a:br>
            <a:r>
              <a:rPr lang="en-US" dirty="0"/>
              <a:t>     between short and long-term actions.</a:t>
            </a:r>
          </a:p>
          <a:p>
            <a:r>
              <a:rPr lang="en-US" dirty="0"/>
              <a:t>C. Distribute draft Issue Area Assessments to the </a:t>
            </a:r>
            <a:br>
              <a:rPr lang="en-US" dirty="0"/>
            </a:br>
            <a:r>
              <a:rPr lang="en-US" dirty="0"/>
              <a:t>     PAIs for review</a:t>
            </a:r>
          </a:p>
        </p:txBody>
      </p:sp>
      <p:graphicFrame>
        <p:nvGraphicFramePr>
          <p:cNvPr id="4" name="Diagram 3">
            <a:extLst>
              <a:ext uri="{FF2B5EF4-FFF2-40B4-BE49-F238E27FC236}">
                <a16:creationId xmlns:a16="http://schemas.microsoft.com/office/drawing/2014/main" id="{1361737C-085A-4659-B643-CE35D0511D66}"/>
              </a:ext>
            </a:extLst>
          </p:cNvPr>
          <p:cNvGraphicFramePr/>
          <p:nvPr>
            <p:extLst>
              <p:ext uri="{D42A27DB-BD31-4B8C-83A1-F6EECF244321}">
                <p14:modId xmlns:p14="http://schemas.microsoft.com/office/powerpoint/2010/main" val="4108322333"/>
              </p:ext>
            </p:extLst>
          </p:nvPr>
        </p:nvGraphicFramePr>
        <p:xfrm>
          <a:off x="6714699" y="2033516"/>
          <a:ext cx="4790364" cy="3221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9658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FE47-7A08-4A6E-AB67-32DCC18EA5AB}"/>
              </a:ext>
            </a:extLst>
          </p:cNvPr>
          <p:cNvSpPr>
            <a:spLocks noGrp="1"/>
          </p:cNvSpPr>
          <p:nvPr>
            <p:ph type="title"/>
          </p:nvPr>
        </p:nvSpPr>
        <p:spPr/>
        <p:txBody>
          <a:bodyPr/>
          <a:lstStyle/>
          <a:p>
            <a:r>
              <a:rPr lang="en-US" dirty="0"/>
              <a:t>Recap and Next Steps</a:t>
            </a:r>
          </a:p>
        </p:txBody>
      </p:sp>
      <p:grpSp>
        <p:nvGrpSpPr>
          <p:cNvPr id="4" name="Group 3">
            <a:extLst>
              <a:ext uri="{FF2B5EF4-FFF2-40B4-BE49-F238E27FC236}">
                <a16:creationId xmlns:a16="http://schemas.microsoft.com/office/drawing/2014/main" id="{DBEE0CE4-46D3-413D-A3CE-85C07987D9AE}"/>
              </a:ext>
            </a:extLst>
          </p:cNvPr>
          <p:cNvGrpSpPr/>
          <p:nvPr/>
        </p:nvGrpSpPr>
        <p:grpSpPr>
          <a:xfrm>
            <a:off x="0" y="1558637"/>
            <a:ext cx="12108873" cy="5054324"/>
            <a:chOff x="0" y="1558637"/>
            <a:chExt cx="12108873" cy="5054324"/>
          </a:xfrm>
        </p:grpSpPr>
        <p:pic>
          <p:nvPicPr>
            <p:cNvPr id="1026" name="Picture 2" descr="Flow_Diagram_UMRS_Flood_Channel_Management_Study_8-3-2018">
              <a:extLst>
                <a:ext uri="{FF2B5EF4-FFF2-40B4-BE49-F238E27FC236}">
                  <a16:creationId xmlns:a16="http://schemas.microsoft.com/office/drawing/2014/main" id="{133026E1-7ABE-4070-B101-584F1FBA3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8637"/>
              <a:ext cx="12108873" cy="505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C74AF16-F576-4527-8A16-09AE7B8B8E85}"/>
                </a:ext>
              </a:extLst>
            </p:cNvPr>
            <p:cNvSpPr txBox="1"/>
            <p:nvPr/>
          </p:nvSpPr>
          <p:spPr>
            <a:xfrm>
              <a:off x="5227320" y="3875599"/>
              <a:ext cx="632460" cy="492443"/>
            </a:xfrm>
            <a:prstGeom prst="rect">
              <a:avLst/>
            </a:prstGeom>
            <a:solidFill>
              <a:srgbClr val="69914A"/>
            </a:solidFill>
          </p:spPr>
          <p:txBody>
            <a:bodyPr wrap="square" rtlCol="0">
              <a:spAutoFit/>
            </a:bodyPr>
            <a:lstStyle/>
            <a:p>
              <a:r>
                <a:rPr lang="en-US" sz="1300" dirty="0">
                  <a:solidFill>
                    <a:srgbClr val="EFF4EC"/>
                  </a:solidFill>
                </a:rPr>
                <a:t>IWRM</a:t>
              </a:r>
            </a:p>
            <a:p>
              <a:pPr algn="ctr"/>
              <a:r>
                <a:rPr lang="en-US" sz="1300" dirty="0">
                  <a:solidFill>
                    <a:srgbClr val="EFF4EC"/>
                  </a:solidFill>
                </a:rPr>
                <a:t>Pilot</a:t>
              </a:r>
            </a:p>
          </p:txBody>
        </p:sp>
      </p:grpSp>
    </p:spTree>
    <p:extLst>
      <p:ext uri="{BB962C8B-B14F-4D97-AF65-F5344CB8AC3E}">
        <p14:creationId xmlns:p14="http://schemas.microsoft.com/office/powerpoint/2010/main" val="555407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3294-5495-4B13-A14B-F66D3EBC4B77}"/>
              </a:ext>
            </a:extLst>
          </p:cNvPr>
          <p:cNvSpPr>
            <a:spLocks noGrp="1"/>
          </p:cNvSpPr>
          <p:nvPr>
            <p:ph type="title"/>
          </p:nvPr>
        </p:nvSpPr>
        <p:spPr/>
        <p:txBody>
          <a:bodyPr/>
          <a:lstStyle/>
          <a:p>
            <a:r>
              <a:rPr lang="en-US" dirty="0"/>
              <a:t>Mississippi River Commission Visit, August 2018 </a:t>
            </a:r>
          </a:p>
        </p:txBody>
      </p:sp>
      <p:sp>
        <p:nvSpPr>
          <p:cNvPr id="3" name="Content Placeholder 2">
            <a:extLst>
              <a:ext uri="{FF2B5EF4-FFF2-40B4-BE49-F238E27FC236}">
                <a16:creationId xmlns:a16="http://schemas.microsoft.com/office/drawing/2014/main" id="{9F522B3E-9664-4D5A-865E-5BCC7A4F81D3}"/>
              </a:ext>
            </a:extLst>
          </p:cNvPr>
          <p:cNvSpPr>
            <a:spLocks noGrp="1"/>
          </p:cNvSpPr>
          <p:nvPr>
            <p:ph idx="1"/>
          </p:nvPr>
        </p:nvSpPr>
        <p:spPr/>
        <p:txBody>
          <a:bodyPr/>
          <a:lstStyle/>
          <a:p>
            <a:pPr marL="201168" lvl="1" indent="0">
              <a:buNone/>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50750A3F-BB30-4B26-A8A2-45AC8E9ED559}"/>
              </a:ext>
            </a:extLst>
          </p:cNvPr>
          <p:cNvPicPr>
            <a:picLocks noChangeAspect="1"/>
          </p:cNvPicPr>
          <p:nvPr/>
        </p:nvPicPr>
        <p:blipFill>
          <a:blip r:embed="rId3"/>
          <a:stretch>
            <a:fillRect/>
          </a:stretch>
        </p:blipFill>
        <p:spPr>
          <a:xfrm>
            <a:off x="6551813" y="2028573"/>
            <a:ext cx="5511055" cy="3274907"/>
          </a:xfrm>
          <a:prstGeom prst="rect">
            <a:avLst/>
          </a:prstGeom>
        </p:spPr>
      </p:pic>
      <p:pic>
        <p:nvPicPr>
          <p:cNvPr id="5" name="Picture 4">
            <a:extLst>
              <a:ext uri="{FF2B5EF4-FFF2-40B4-BE49-F238E27FC236}">
                <a16:creationId xmlns:a16="http://schemas.microsoft.com/office/drawing/2014/main" id="{484766A1-E9C7-4875-B7FB-A948F5EC25F4}"/>
              </a:ext>
            </a:extLst>
          </p:cNvPr>
          <p:cNvPicPr>
            <a:picLocks noChangeAspect="1"/>
          </p:cNvPicPr>
          <p:nvPr/>
        </p:nvPicPr>
        <p:blipFill>
          <a:blip r:embed="rId4"/>
          <a:stretch>
            <a:fillRect/>
          </a:stretch>
        </p:blipFill>
        <p:spPr>
          <a:xfrm>
            <a:off x="298017" y="2179683"/>
            <a:ext cx="3844147" cy="2602526"/>
          </a:xfrm>
          <a:prstGeom prst="rect">
            <a:avLst/>
          </a:prstGeom>
        </p:spPr>
      </p:pic>
      <p:pic>
        <p:nvPicPr>
          <p:cNvPr id="6" name="Picture 5">
            <a:extLst>
              <a:ext uri="{FF2B5EF4-FFF2-40B4-BE49-F238E27FC236}">
                <a16:creationId xmlns:a16="http://schemas.microsoft.com/office/drawing/2014/main" id="{52E89FB5-D8F4-4F46-8103-334ADB928967}"/>
              </a:ext>
            </a:extLst>
          </p:cNvPr>
          <p:cNvPicPr>
            <a:picLocks noChangeAspect="1"/>
          </p:cNvPicPr>
          <p:nvPr/>
        </p:nvPicPr>
        <p:blipFill>
          <a:blip r:embed="rId5"/>
          <a:stretch>
            <a:fillRect/>
          </a:stretch>
        </p:blipFill>
        <p:spPr>
          <a:xfrm>
            <a:off x="3895468" y="3190577"/>
            <a:ext cx="2656345" cy="2656345"/>
          </a:xfrm>
          <a:prstGeom prst="rect">
            <a:avLst/>
          </a:prstGeom>
        </p:spPr>
      </p:pic>
    </p:spTree>
    <p:extLst>
      <p:ext uri="{BB962C8B-B14F-4D97-AF65-F5344CB8AC3E}">
        <p14:creationId xmlns:p14="http://schemas.microsoft.com/office/powerpoint/2010/main" val="3552998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CD3BF2-F7CE-4F68-858F-82AD9981BBC1}"/>
              </a:ext>
            </a:extLst>
          </p:cNvPr>
          <p:cNvSpPr>
            <a:spLocks noGrp="1"/>
          </p:cNvSpPr>
          <p:nvPr>
            <p:ph idx="1"/>
          </p:nvPr>
        </p:nvSpPr>
        <p:spPr>
          <a:xfrm>
            <a:off x="1618275" y="1852035"/>
            <a:ext cx="10058400" cy="4023360"/>
          </a:xfrm>
        </p:spPr>
        <p:txBody>
          <a:bodyPr>
            <a:normAutofit/>
          </a:bodyPr>
          <a:lstStyle/>
          <a:p>
            <a:pPr algn="ctr"/>
            <a:r>
              <a:rPr lang="en-US" sz="2800" dirty="0"/>
              <a:t>Kirsten Wallace</a:t>
            </a:r>
          </a:p>
          <a:p>
            <a:pPr algn="ctr"/>
            <a:r>
              <a:rPr lang="en-US" sz="2800" dirty="0">
                <a:hlinkClick r:id="rId3"/>
              </a:rPr>
              <a:t>KWallace@umrba.org</a:t>
            </a:r>
            <a:endParaRPr lang="en-US" sz="2800" dirty="0"/>
          </a:p>
          <a:p>
            <a:pPr algn="ctr"/>
            <a:r>
              <a:rPr lang="en-US" sz="2800" dirty="0"/>
              <a:t>612-224-2880</a:t>
            </a:r>
          </a:p>
        </p:txBody>
      </p:sp>
      <p:pic>
        <p:nvPicPr>
          <p:cNvPr id="5" name="Picture 4">
            <a:extLst>
              <a:ext uri="{FF2B5EF4-FFF2-40B4-BE49-F238E27FC236}">
                <a16:creationId xmlns:a16="http://schemas.microsoft.com/office/drawing/2014/main" id="{20156E7D-B5BB-446E-8700-BC1D48EDE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8391" y="1852035"/>
            <a:ext cx="2204483" cy="2116304"/>
          </a:xfrm>
          <a:prstGeom prst="rect">
            <a:avLst/>
          </a:prstGeom>
        </p:spPr>
      </p:pic>
    </p:spTree>
    <p:extLst>
      <p:ext uri="{BB962C8B-B14F-4D97-AF65-F5344CB8AC3E}">
        <p14:creationId xmlns:p14="http://schemas.microsoft.com/office/powerpoint/2010/main" val="3114982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E286-1ABC-43E4-827F-E8F2B1BA1879}"/>
              </a:ext>
            </a:extLst>
          </p:cNvPr>
          <p:cNvSpPr>
            <a:spLocks noGrp="1"/>
          </p:cNvSpPr>
          <p:nvPr>
            <p:ph type="title"/>
          </p:nvPr>
        </p:nvSpPr>
        <p:spPr/>
        <p:txBody>
          <a:bodyPr/>
          <a:lstStyle/>
          <a:p>
            <a:r>
              <a:rPr lang="en-US" dirty="0"/>
              <a:t>Roadmap</a:t>
            </a:r>
          </a:p>
        </p:txBody>
      </p:sp>
      <p:sp>
        <p:nvSpPr>
          <p:cNvPr id="7" name="Content Placeholder 6">
            <a:extLst>
              <a:ext uri="{FF2B5EF4-FFF2-40B4-BE49-F238E27FC236}">
                <a16:creationId xmlns:a16="http://schemas.microsoft.com/office/drawing/2014/main" id="{728D6DA8-9949-4706-9827-1016573F8ED3}"/>
              </a:ext>
            </a:extLst>
          </p:cNvPr>
          <p:cNvSpPr>
            <a:spLocks noGrp="1"/>
          </p:cNvSpPr>
          <p:nvPr>
            <p:ph idx="1"/>
          </p:nvPr>
        </p:nvSpPr>
        <p:spPr>
          <a:xfrm>
            <a:off x="1097280" y="1890170"/>
            <a:ext cx="9037320" cy="3870549"/>
          </a:xfrm>
        </p:spPr>
        <p:txBody>
          <a:bodyPr>
            <a:normAutofit/>
          </a:bodyPr>
          <a:lstStyle/>
          <a:p>
            <a:pPr>
              <a:buFont typeface="Arial" panose="020B0604020202020204" pitchFamily="34" charset="0"/>
              <a:buChar char="•"/>
            </a:pPr>
            <a:r>
              <a:rPr lang="en-US" sz="2800" dirty="0"/>
              <a:t> Framing the Issue</a:t>
            </a:r>
          </a:p>
          <a:p>
            <a:pPr>
              <a:buFont typeface="Arial" panose="020B0604020202020204" pitchFamily="34" charset="0"/>
              <a:buChar char="•"/>
            </a:pPr>
            <a:r>
              <a:rPr lang="en-US" sz="2800" dirty="0"/>
              <a:t> Section 729 request</a:t>
            </a:r>
          </a:p>
          <a:p>
            <a:pPr>
              <a:buFont typeface="Arial" panose="020B0604020202020204" pitchFamily="34" charset="0"/>
              <a:buChar char="•"/>
            </a:pPr>
            <a:r>
              <a:rPr lang="en-US" sz="2800" dirty="0"/>
              <a:t> 2017 Flood Risk and Channel Management Summit</a:t>
            </a:r>
          </a:p>
          <a:p>
            <a:pPr>
              <a:buFont typeface="Arial" panose="020B0604020202020204" pitchFamily="34" charset="0"/>
              <a:buChar char="•"/>
            </a:pPr>
            <a:r>
              <a:rPr lang="en-US" sz="2800" dirty="0"/>
              <a:t> 2018 (Jun) Planning Assistance to the States (PAS)</a:t>
            </a:r>
          </a:p>
          <a:p>
            <a:pPr>
              <a:buFont typeface="Arial" panose="020B0604020202020204" pitchFamily="34" charset="0"/>
              <a:buChar char="•"/>
            </a:pPr>
            <a:r>
              <a:rPr lang="en-US" sz="2800" dirty="0"/>
              <a:t> 2018 (Aug) communications workshop</a:t>
            </a:r>
          </a:p>
          <a:p>
            <a:pPr>
              <a:buFont typeface="Arial" panose="020B0604020202020204" pitchFamily="34" charset="0"/>
              <a:buChar char="•"/>
            </a:pPr>
            <a:r>
              <a:rPr lang="en-US" sz="2800" dirty="0"/>
              <a:t> Recap and next steps</a:t>
            </a:r>
          </a:p>
          <a:p>
            <a:pPr>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F9ABA4A1-E158-4EC5-BCF9-2644617A5365}"/>
              </a:ext>
            </a:extLst>
          </p:cNvPr>
          <p:cNvSpPr txBox="1"/>
          <p:nvPr/>
        </p:nvSpPr>
        <p:spPr>
          <a:xfrm>
            <a:off x="7683637" y="6468553"/>
            <a:ext cx="4363054" cy="276999"/>
          </a:xfrm>
          <a:prstGeom prst="rect">
            <a:avLst/>
          </a:prstGeom>
          <a:noFill/>
        </p:spPr>
        <p:txBody>
          <a:bodyPr wrap="none" rtlCol="0">
            <a:spAutoFit/>
          </a:bodyPr>
          <a:lstStyle/>
          <a:p>
            <a:r>
              <a:rPr lang="en-US" sz="1200" dirty="0"/>
              <a:t>Photo credits: </a:t>
            </a:r>
            <a:r>
              <a:rPr lang="en-US" sz="1200" dirty="0">
                <a:hlinkClick r:id="rId3"/>
              </a:rPr>
              <a:t>Indiana Public Media </a:t>
            </a:r>
            <a:r>
              <a:rPr lang="en-US" sz="1200" dirty="0"/>
              <a:t>and </a:t>
            </a:r>
            <a:r>
              <a:rPr lang="en-US" sz="1200" dirty="0">
                <a:hlinkClick r:id="rId4"/>
              </a:rPr>
              <a:t>St. Paul Corps of Engineers</a:t>
            </a:r>
            <a:endParaRPr lang="en-US" sz="1200" dirty="0"/>
          </a:p>
        </p:txBody>
      </p:sp>
    </p:spTree>
    <p:extLst>
      <p:ext uri="{BB962C8B-B14F-4D97-AF65-F5344CB8AC3E}">
        <p14:creationId xmlns:p14="http://schemas.microsoft.com/office/powerpoint/2010/main" val="2741792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E286-1ABC-43E4-827F-E8F2B1BA1879}"/>
              </a:ext>
            </a:extLst>
          </p:cNvPr>
          <p:cNvSpPr>
            <a:spLocks noGrp="1"/>
          </p:cNvSpPr>
          <p:nvPr>
            <p:ph type="title"/>
          </p:nvPr>
        </p:nvSpPr>
        <p:spPr/>
        <p:txBody>
          <a:bodyPr/>
          <a:lstStyle/>
          <a:p>
            <a:r>
              <a:rPr lang="en-US" dirty="0"/>
              <a:t>Framing the Issue</a:t>
            </a:r>
          </a:p>
        </p:txBody>
      </p:sp>
      <p:pic>
        <p:nvPicPr>
          <p:cNvPr id="13" name="Picture 12">
            <a:extLst>
              <a:ext uri="{FF2B5EF4-FFF2-40B4-BE49-F238E27FC236}">
                <a16:creationId xmlns:a16="http://schemas.microsoft.com/office/drawing/2014/main" id="{CE4B6C2E-4E53-4DFD-B7C7-75CC230E94E0}"/>
              </a:ext>
            </a:extLst>
          </p:cNvPr>
          <p:cNvPicPr>
            <a:picLocks noChangeAspect="1"/>
          </p:cNvPicPr>
          <p:nvPr/>
        </p:nvPicPr>
        <p:blipFill>
          <a:blip r:embed="rId3"/>
          <a:stretch>
            <a:fillRect/>
          </a:stretch>
        </p:blipFill>
        <p:spPr>
          <a:xfrm>
            <a:off x="182248" y="1763541"/>
            <a:ext cx="3600563" cy="4506094"/>
          </a:xfrm>
          <a:prstGeom prst="rect">
            <a:avLst/>
          </a:prstGeom>
        </p:spPr>
      </p:pic>
      <p:pic>
        <p:nvPicPr>
          <p:cNvPr id="14" name="Picture 13">
            <a:extLst>
              <a:ext uri="{FF2B5EF4-FFF2-40B4-BE49-F238E27FC236}">
                <a16:creationId xmlns:a16="http://schemas.microsoft.com/office/drawing/2014/main" id="{5B231AA0-17EE-4D6B-A639-FD7F8559020D}"/>
              </a:ext>
            </a:extLst>
          </p:cNvPr>
          <p:cNvPicPr>
            <a:picLocks noChangeAspect="1"/>
          </p:cNvPicPr>
          <p:nvPr/>
        </p:nvPicPr>
        <p:blipFill>
          <a:blip r:embed="rId4"/>
          <a:stretch>
            <a:fillRect/>
          </a:stretch>
        </p:blipFill>
        <p:spPr>
          <a:xfrm>
            <a:off x="3989847" y="2327733"/>
            <a:ext cx="8070436" cy="3550446"/>
          </a:xfrm>
          <a:prstGeom prst="rect">
            <a:avLst/>
          </a:prstGeom>
        </p:spPr>
      </p:pic>
      <p:sp>
        <p:nvSpPr>
          <p:cNvPr id="15" name="TextBox 14">
            <a:extLst>
              <a:ext uri="{FF2B5EF4-FFF2-40B4-BE49-F238E27FC236}">
                <a16:creationId xmlns:a16="http://schemas.microsoft.com/office/drawing/2014/main" id="{450C8D9A-A653-4633-A496-B5FCF2F5FDBB}"/>
              </a:ext>
            </a:extLst>
          </p:cNvPr>
          <p:cNvSpPr txBox="1"/>
          <p:nvPr/>
        </p:nvSpPr>
        <p:spPr>
          <a:xfrm>
            <a:off x="7683637" y="6468553"/>
            <a:ext cx="3948197" cy="276999"/>
          </a:xfrm>
          <a:prstGeom prst="rect">
            <a:avLst/>
          </a:prstGeom>
          <a:noFill/>
        </p:spPr>
        <p:txBody>
          <a:bodyPr wrap="none" rtlCol="0">
            <a:spAutoFit/>
          </a:bodyPr>
          <a:lstStyle/>
          <a:p>
            <a:r>
              <a:rPr lang="en-US" sz="1200" dirty="0"/>
              <a:t>Image credits: </a:t>
            </a:r>
            <a:r>
              <a:rPr lang="en-US" sz="1200" dirty="0">
                <a:hlinkClick r:id="rId5"/>
              </a:rPr>
              <a:t>USGS</a:t>
            </a:r>
            <a:r>
              <a:rPr lang="en-US" sz="1200" dirty="0"/>
              <a:t> and </a:t>
            </a:r>
            <a:r>
              <a:rPr lang="en-US" sz="1200" dirty="0">
                <a:hlinkClick r:id="rId6"/>
              </a:rPr>
              <a:t>USGS UMESC HNA Summary Report</a:t>
            </a:r>
            <a:endParaRPr lang="en-US" sz="1200" dirty="0"/>
          </a:p>
        </p:txBody>
      </p:sp>
    </p:spTree>
    <p:extLst>
      <p:ext uri="{BB962C8B-B14F-4D97-AF65-F5344CB8AC3E}">
        <p14:creationId xmlns:p14="http://schemas.microsoft.com/office/powerpoint/2010/main" val="41751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E286-1ABC-43E4-827F-E8F2B1BA1879}"/>
              </a:ext>
            </a:extLst>
          </p:cNvPr>
          <p:cNvSpPr>
            <a:spLocks noGrp="1"/>
          </p:cNvSpPr>
          <p:nvPr>
            <p:ph type="title"/>
          </p:nvPr>
        </p:nvSpPr>
        <p:spPr/>
        <p:txBody>
          <a:bodyPr/>
          <a:lstStyle/>
          <a:p>
            <a:r>
              <a:rPr lang="en-US" dirty="0"/>
              <a:t>Framing the Issue</a:t>
            </a:r>
          </a:p>
        </p:txBody>
      </p:sp>
      <p:sp>
        <p:nvSpPr>
          <p:cNvPr id="7" name="Content Placeholder 6">
            <a:extLst>
              <a:ext uri="{FF2B5EF4-FFF2-40B4-BE49-F238E27FC236}">
                <a16:creationId xmlns:a16="http://schemas.microsoft.com/office/drawing/2014/main" id="{728D6DA8-9949-4706-9827-1016573F8ED3}"/>
              </a:ext>
            </a:extLst>
          </p:cNvPr>
          <p:cNvSpPr>
            <a:spLocks noGrp="1"/>
          </p:cNvSpPr>
          <p:nvPr>
            <p:ph idx="1"/>
          </p:nvPr>
        </p:nvSpPr>
        <p:spPr>
          <a:xfrm>
            <a:off x="1097280" y="1890170"/>
            <a:ext cx="4867585" cy="3870549"/>
          </a:xfrm>
        </p:spPr>
        <p:txBody>
          <a:bodyPr>
            <a:normAutofit/>
          </a:bodyPr>
          <a:lstStyle/>
          <a:p>
            <a:pPr>
              <a:buFont typeface="Arial" panose="020B0604020202020204" pitchFamily="34" charset="0"/>
              <a:buChar char="•"/>
            </a:pPr>
            <a:r>
              <a:rPr lang="en-US" sz="2800" dirty="0"/>
              <a:t> Land use changes</a:t>
            </a:r>
          </a:p>
          <a:p>
            <a:pPr>
              <a:buFont typeface="Arial" panose="020B0604020202020204" pitchFamily="34" charset="0"/>
              <a:buChar char="•"/>
            </a:pPr>
            <a:r>
              <a:rPr lang="en-US" sz="2800" dirty="0"/>
              <a:t> Flood events</a:t>
            </a:r>
          </a:p>
          <a:p>
            <a:pPr>
              <a:buFont typeface="Arial" panose="020B0604020202020204" pitchFamily="34" charset="0"/>
              <a:buChar char="•"/>
            </a:pPr>
            <a:r>
              <a:rPr lang="en-US" sz="2800" dirty="0"/>
              <a:t> Extended drought</a:t>
            </a:r>
          </a:p>
        </p:txBody>
      </p:sp>
      <p:sp>
        <p:nvSpPr>
          <p:cNvPr id="6" name="TextBox 5">
            <a:extLst>
              <a:ext uri="{FF2B5EF4-FFF2-40B4-BE49-F238E27FC236}">
                <a16:creationId xmlns:a16="http://schemas.microsoft.com/office/drawing/2014/main" id="{F9ABA4A1-E158-4EC5-BCF9-2644617A5365}"/>
              </a:ext>
            </a:extLst>
          </p:cNvPr>
          <p:cNvSpPr txBox="1"/>
          <p:nvPr/>
        </p:nvSpPr>
        <p:spPr>
          <a:xfrm>
            <a:off x="7683637" y="6468553"/>
            <a:ext cx="4363054" cy="276999"/>
          </a:xfrm>
          <a:prstGeom prst="rect">
            <a:avLst/>
          </a:prstGeom>
          <a:noFill/>
        </p:spPr>
        <p:txBody>
          <a:bodyPr wrap="none" rtlCol="0">
            <a:spAutoFit/>
          </a:bodyPr>
          <a:lstStyle/>
          <a:p>
            <a:r>
              <a:rPr lang="en-US" sz="1200" dirty="0"/>
              <a:t>Photo credits: </a:t>
            </a:r>
            <a:r>
              <a:rPr lang="en-US" sz="1200" dirty="0">
                <a:hlinkClick r:id="rId3"/>
              </a:rPr>
              <a:t>Indiana Public Media </a:t>
            </a:r>
            <a:r>
              <a:rPr lang="en-US" sz="1200" dirty="0"/>
              <a:t>and </a:t>
            </a:r>
            <a:r>
              <a:rPr lang="en-US" sz="1200" dirty="0">
                <a:hlinkClick r:id="rId4"/>
              </a:rPr>
              <a:t>St. Paul Corps of Engineers</a:t>
            </a:r>
            <a:endParaRPr lang="en-US" sz="1200" dirty="0"/>
          </a:p>
        </p:txBody>
      </p:sp>
      <p:pic>
        <p:nvPicPr>
          <p:cNvPr id="5" name="Picture 4">
            <a:extLst>
              <a:ext uri="{FF2B5EF4-FFF2-40B4-BE49-F238E27FC236}">
                <a16:creationId xmlns:a16="http://schemas.microsoft.com/office/drawing/2014/main" id="{BB9914BA-99A7-46B2-859C-010079AC236C}"/>
              </a:ext>
            </a:extLst>
          </p:cNvPr>
          <p:cNvPicPr>
            <a:picLocks noChangeAspect="1"/>
          </p:cNvPicPr>
          <p:nvPr/>
        </p:nvPicPr>
        <p:blipFill>
          <a:blip r:embed="rId5"/>
          <a:stretch>
            <a:fillRect/>
          </a:stretch>
        </p:blipFill>
        <p:spPr>
          <a:xfrm>
            <a:off x="4496094" y="3287862"/>
            <a:ext cx="4363054" cy="2908703"/>
          </a:xfrm>
          <a:prstGeom prst="rect">
            <a:avLst/>
          </a:prstGeom>
        </p:spPr>
      </p:pic>
      <p:pic>
        <p:nvPicPr>
          <p:cNvPr id="4" name="Picture 3">
            <a:extLst>
              <a:ext uri="{FF2B5EF4-FFF2-40B4-BE49-F238E27FC236}">
                <a16:creationId xmlns:a16="http://schemas.microsoft.com/office/drawing/2014/main" id="{81FBC0E5-F13D-482C-8C32-423AEE44EB35}"/>
              </a:ext>
            </a:extLst>
          </p:cNvPr>
          <p:cNvPicPr>
            <a:picLocks noChangeAspect="1"/>
          </p:cNvPicPr>
          <p:nvPr/>
        </p:nvPicPr>
        <p:blipFill>
          <a:blip r:embed="rId6"/>
          <a:stretch>
            <a:fillRect/>
          </a:stretch>
        </p:blipFill>
        <p:spPr>
          <a:xfrm>
            <a:off x="7683637" y="1890171"/>
            <a:ext cx="4159457" cy="2793076"/>
          </a:xfrm>
          <a:prstGeom prst="rect">
            <a:avLst/>
          </a:prstGeom>
        </p:spPr>
      </p:pic>
    </p:spTree>
    <p:extLst>
      <p:ext uri="{BB962C8B-B14F-4D97-AF65-F5344CB8AC3E}">
        <p14:creationId xmlns:p14="http://schemas.microsoft.com/office/powerpoint/2010/main" val="2798105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E286-1ABC-43E4-827F-E8F2B1BA1879}"/>
              </a:ext>
            </a:extLst>
          </p:cNvPr>
          <p:cNvSpPr>
            <a:spLocks noGrp="1"/>
          </p:cNvSpPr>
          <p:nvPr>
            <p:ph type="title"/>
          </p:nvPr>
        </p:nvSpPr>
        <p:spPr/>
        <p:txBody>
          <a:bodyPr/>
          <a:lstStyle/>
          <a:p>
            <a:r>
              <a:rPr lang="en-US" dirty="0"/>
              <a:t>Section 729</a:t>
            </a:r>
          </a:p>
        </p:txBody>
      </p:sp>
      <p:sp>
        <p:nvSpPr>
          <p:cNvPr id="8" name="Content Placeholder 2">
            <a:extLst>
              <a:ext uri="{FF2B5EF4-FFF2-40B4-BE49-F238E27FC236}">
                <a16:creationId xmlns:a16="http://schemas.microsoft.com/office/drawing/2014/main" id="{74E70546-35A0-44F6-844F-45C0B24C3A0C}"/>
              </a:ext>
            </a:extLst>
          </p:cNvPr>
          <p:cNvSpPr txBox="1">
            <a:spLocks/>
          </p:cNvSpPr>
          <p:nvPr/>
        </p:nvSpPr>
        <p:spPr>
          <a:xfrm>
            <a:off x="1094041" y="1842489"/>
            <a:ext cx="6621956" cy="41117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“Watershed Plan”</a:t>
            </a:r>
          </a:p>
          <a:p>
            <a:pPr marL="91440" lvl="1" indent="-91440">
              <a:spcBef>
                <a:spcPts val="1200"/>
              </a:spcBef>
              <a:spcAft>
                <a:spcPts val="200"/>
              </a:spcAft>
              <a:buSzPct val="100000"/>
              <a:buFont typeface="Arial" panose="020B0604020202020204" pitchFamily="34" charset="0"/>
              <a:buChar char="•"/>
            </a:pPr>
            <a:r>
              <a:rPr lang="en-US" sz="2400" dirty="0"/>
              <a:t> Problems</a:t>
            </a:r>
          </a:p>
          <a:p>
            <a:pPr marL="91440" lvl="1" indent="-91440">
              <a:spcBef>
                <a:spcPts val="1200"/>
              </a:spcBef>
              <a:spcAft>
                <a:spcPts val="200"/>
              </a:spcAft>
              <a:buSzPct val="100000"/>
              <a:buFont typeface="Arial" panose="020B0604020202020204" pitchFamily="34" charset="0"/>
              <a:buChar char="•"/>
            </a:pPr>
            <a:r>
              <a:rPr lang="en-US" sz="2400" dirty="0"/>
              <a:t> Opportunities</a:t>
            </a:r>
          </a:p>
          <a:p>
            <a:pPr marL="91440" lvl="1" indent="-91440">
              <a:spcBef>
                <a:spcPts val="1200"/>
              </a:spcBef>
              <a:spcAft>
                <a:spcPts val="200"/>
              </a:spcAft>
              <a:buSzPct val="100000"/>
              <a:buFont typeface="Arial" panose="020B0604020202020204" pitchFamily="34" charset="0"/>
              <a:buChar char="•"/>
            </a:pPr>
            <a:r>
              <a:rPr lang="en-US" sz="2400" dirty="0"/>
              <a:t> Objectives</a:t>
            </a:r>
          </a:p>
          <a:p>
            <a:pPr marL="91440" lvl="1" indent="-91440">
              <a:spcBef>
                <a:spcPts val="1200"/>
              </a:spcBef>
              <a:spcAft>
                <a:spcPts val="200"/>
              </a:spcAft>
              <a:buSzPct val="100000"/>
              <a:buFont typeface="Arial" panose="020B0604020202020204" pitchFamily="34" charset="0"/>
              <a:buChar char="•"/>
            </a:pPr>
            <a:r>
              <a:rPr lang="en-US" sz="2400" dirty="0"/>
              <a:t> Constraints</a:t>
            </a:r>
          </a:p>
          <a:p>
            <a:pPr marL="91440" lvl="1" indent="-91440">
              <a:spcBef>
                <a:spcPts val="1200"/>
              </a:spcBef>
              <a:spcAft>
                <a:spcPts val="200"/>
              </a:spcAft>
              <a:buSzPct val="100000"/>
              <a:buFont typeface="Arial" panose="020B0604020202020204" pitchFamily="34" charset="0"/>
              <a:buChar char="•"/>
            </a:pPr>
            <a:r>
              <a:rPr lang="en-US" sz="2400" dirty="0"/>
              <a:t> Watershed Goals</a:t>
            </a:r>
          </a:p>
          <a:p>
            <a:pPr marL="91440" lvl="1" indent="-91440">
              <a:spcBef>
                <a:spcPts val="1200"/>
              </a:spcBef>
              <a:spcAft>
                <a:spcPts val="200"/>
              </a:spcAft>
              <a:buSzPct val="100000"/>
              <a:buFont typeface="Arial" panose="020B0604020202020204" pitchFamily="34" charset="0"/>
              <a:buChar char="•"/>
            </a:pPr>
            <a:r>
              <a:rPr lang="en-US" sz="2400" dirty="0"/>
              <a:t> Recommended alternatives</a:t>
            </a:r>
          </a:p>
          <a:p>
            <a:pPr marL="91440" lvl="1" indent="-91440">
              <a:spcBef>
                <a:spcPts val="1200"/>
              </a:spcBef>
              <a:spcAft>
                <a:spcPts val="200"/>
              </a:spcAft>
              <a:buSzPct val="100000"/>
              <a:buFont typeface="Arial" panose="020B0604020202020204" pitchFamily="34" charset="0"/>
              <a:buChar char="•"/>
            </a:pPr>
            <a:r>
              <a:rPr lang="en-US" sz="2400" dirty="0"/>
              <a:t>Strategies to advance the shared vision.</a:t>
            </a:r>
          </a:p>
        </p:txBody>
      </p:sp>
      <p:pic>
        <p:nvPicPr>
          <p:cNvPr id="10" name="Picture 9">
            <a:extLst>
              <a:ext uri="{FF2B5EF4-FFF2-40B4-BE49-F238E27FC236}">
                <a16:creationId xmlns:a16="http://schemas.microsoft.com/office/drawing/2014/main" id="{8CD20BBB-8E60-4288-AE97-22FE82C6B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178" y="4027294"/>
            <a:ext cx="2176130" cy="2089085"/>
          </a:xfrm>
          <a:prstGeom prst="rect">
            <a:avLst/>
          </a:prstGeom>
        </p:spPr>
      </p:pic>
      <p:pic>
        <p:nvPicPr>
          <p:cNvPr id="1026" name="Picture 2" descr="Image result for us army corps of engineers">
            <a:extLst>
              <a:ext uri="{FF2B5EF4-FFF2-40B4-BE49-F238E27FC236}">
                <a16:creationId xmlns:a16="http://schemas.microsoft.com/office/drawing/2014/main" id="{05670FF8-EA92-4009-88CF-6B6FD5C85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646" y="1947188"/>
            <a:ext cx="2353193" cy="178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71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E286-1ABC-43E4-827F-E8F2B1BA1879}"/>
              </a:ext>
            </a:extLst>
          </p:cNvPr>
          <p:cNvSpPr>
            <a:spLocks noGrp="1"/>
          </p:cNvSpPr>
          <p:nvPr>
            <p:ph type="title"/>
          </p:nvPr>
        </p:nvSpPr>
        <p:spPr/>
        <p:txBody>
          <a:bodyPr/>
          <a:lstStyle/>
          <a:p>
            <a:r>
              <a:rPr lang="en-US" dirty="0"/>
              <a:t>Section 729 – Watershed Plan</a:t>
            </a:r>
          </a:p>
        </p:txBody>
      </p:sp>
      <p:sp>
        <p:nvSpPr>
          <p:cNvPr id="7" name="Content Placeholder 6">
            <a:extLst>
              <a:ext uri="{FF2B5EF4-FFF2-40B4-BE49-F238E27FC236}">
                <a16:creationId xmlns:a16="http://schemas.microsoft.com/office/drawing/2014/main" id="{021D82F8-B0E3-487A-BDFA-B80109003122}"/>
              </a:ext>
            </a:extLst>
          </p:cNvPr>
          <p:cNvSpPr txBox="1">
            <a:spLocks/>
          </p:cNvSpPr>
          <p:nvPr/>
        </p:nvSpPr>
        <p:spPr>
          <a:xfrm>
            <a:off x="1097280" y="1890170"/>
            <a:ext cx="10732770" cy="41867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1800"/>
              </a:spcAft>
              <a:buFont typeface="Arial" panose="020B0604020202020204" pitchFamily="34" charset="0"/>
              <a:buChar char="•"/>
            </a:pPr>
            <a:r>
              <a:rPr lang="en-US" sz="2400" dirty="0"/>
              <a:t> Integrate structural and nonstructural floodplain management measures</a:t>
            </a:r>
          </a:p>
          <a:p>
            <a:pPr>
              <a:spcAft>
                <a:spcPts val="1800"/>
              </a:spcAft>
              <a:buFont typeface="Arial" panose="020B0604020202020204" pitchFamily="34" charset="0"/>
              <a:buChar char="•"/>
            </a:pPr>
            <a:r>
              <a:rPr lang="en-US" sz="2400" dirty="0"/>
              <a:t> Comprehensive long-term channel maintenance management strategies</a:t>
            </a:r>
          </a:p>
          <a:p>
            <a:pPr>
              <a:spcAft>
                <a:spcPts val="1800"/>
              </a:spcAft>
              <a:buFont typeface="Arial" panose="020B0604020202020204" pitchFamily="34" charset="0"/>
              <a:buChar char="•"/>
            </a:pPr>
            <a:r>
              <a:rPr lang="en-US" sz="2400" dirty="0"/>
              <a:t> Improve resilience to flooding and drought of UMRS communities and economies</a:t>
            </a:r>
          </a:p>
          <a:p>
            <a:pPr>
              <a:spcAft>
                <a:spcPts val="1800"/>
              </a:spcAft>
              <a:buFont typeface="Arial" panose="020B0604020202020204" pitchFamily="34" charset="0"/>
              <a:buChar char="•"/>
            </a:pPr>
            <a:r>
              <a:rPr lang="en-US" sz="2400" dirty="0"/>
              <a:t> Support UMRS goals for environmental sustainability, restoration, and  water quality</a:t>
            </a:r>
          </a:p>
          <a:p>
            <a:pPr>
              <a:spcAft>
                <a:spcPts val="1800"/>
              </a:spcAft>
              <a:buFont typeface="Arial" panose="020B0604020202020204" pitchFamily="34" charset="0"/>
              <a:buChar char="•"/>
            </a:pPr>
            <a:r>
              <a:rPr lang="en-US" sz="2400" dirty="0"/>
              <a:t> Address other floodplain problems, needs, and opportunities in concert with flood </a:t>
            </a:r>
            <a:br>
              <a:rPr lang="en-US" sz="2400" dirty="0"/>
            </a:br>
            <a:r>
              <a:rPr lang="en-US" sz="2400" dirty="0"/>
              <a:t>  risk and channel management measures</a:t>
            </a:r>
          </a:p>
        </p:txBody>
      </p:sp>
    </p:spTree>
    <p:extLst>
      <p:ext uri="{BB962C8B-B14F-4D97-AF65-F5344CB8AC3E}">
        <p14:creationId xmlns:p14="http://schemas.microsoft.com/office/powerpoint/2010/main" val="406629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3F37-881B-4615-A3B7-505FAF2DFDC2}"/>
              </a:ext>
            </a:extLst>
          </p:cNvPr>
          <p:cNvSpPr>
            <a:spLocks noGrp="1"/>
          </p:cNvSpPr>
          <p:nvPr>
            <p:ph type="title"/>
          </p:nvPr>
        </p:nvSpPr>
        <p:spPr/>
        <p:txBody>
          <a:bodyPr/>
          <a:lstStyle/>
          <a:p>
            <a:r>
              <a:rPr lang="en-US" dirty="0"/>
              <a:t>Flood Risk and Sediment Management Summit, July 2017</a:t>
            </a:r>
          </a:p>
        </p:txBody>
      </p:sp>
      <p:pic>
        <p:nvPicPr>
          <p:cNvPr id="4" name="Picture 3">
            <a:extLst>
              <a:ext uri="{FF2B5EF4-FFF2-40B4-BE49-F238E27FC236}">
                <a16:creationId xmlns:a16="http://schemas.microsoft.com/office/drawing/2014/main" id="{F87555CF-108A-48D9-8977-3D9B6205E50C}"/>
              </a:ext>
            </a:extLst>
          </p:cNvPr>
          <p:cNvPicPr>
            <a:picLocks noChangeAspect="1"/>
          </p:cNvPicPr>
          <p:nvPr/>
        </p:nvPicPr>
        <p:blipFill rotWithShape="1">
          <a:blip r:embed="rId3"/>
          <a:srcRect l="836" r="3900"/>
          <a:stretch/>
        </p:blipFill>
        <p:spPr>
          <a:xfrm>
            <a:off x="8123275" y="1845734"/>
            <a:ext cx="3498112" cy="4238847"/>
          </a:xfrm>
          <a:prstGeom prst="rect">
            <a:avLst/>
          </a:prstGeom>
        </p:spPr>
      </p:pic>
      <p:sp>
        <p:nvSpPr>
          <p:cNvPr id="5" name="Content Placeholder 2">
            <a:extLst>
              <a:ext uri="{FF2B5EF4-FFF2-40B4-BE49-F238E27FC236}">
                <a16:creationId xmlns:a16="http://schemas.microsoft.com/office/drawing/2014/main" id="{582D7CC1-48A7-4600-BF11-67B598A1713E}"/>
              </a:ext>
            </a:extLst>
          </p:cNvPr>
          <p:cNvSpPr txBox="1">
            <a:spLocks/>
          </p:cNvSpPr>
          <p:nvPr/>
        </p:nvSpPr>
        <p:spPr>
          <a:xfrm>
            <a:off x="1094041" y="1842490"/>
            <a:ext cx="6621956"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Participants: </a:t>
            </a:r>
          </a:p>
          <a:p>
            <a:pPr>
              <a:buFont typeface="Arial" panose="020B0604020202020204" pitchFamily="34" charset="0"/>
              <a:buChar char="•"/>
            </a:pPr>
            <a:r>
              <a:rPr lang="en-US" sz="2400" dirty="0"/>
              <a:t> State Government -16 (IL, IA, MN, MO, WI)</a:t>
            </a:r>
          </a:p>
          <a:p>
            <a:pPr>
              <a:buFont typeface="Arial" panose="020B0604020202020204" pitchFamily="34" charset="0"/>
              <a:buChar char="•"/>
            </a:pPr>
            <a:r>
              <a:rPr lang="en-US" sz="2400" dirty="0"/>
              <a:t> Federal Government – 31 (USACE, USCG, USFWS,</a:t>
            </a:r>
            <a:br>
              <a:rPr lang="en-US" sz="2400" dirty="0"/>
            </a:br>
            <a:r>
              <a:rPr lang="en-US" sz="2400" dirty="0"/>
              <a:t> USGS, NWS)</a:t>
            </a:r>
          </a:p>
          <a:p>
            <a:pPr>
              <a:buFont typeface="Arial" panose="020B0604020202020204" pitchFamily="34" charset="0"/>
              <a:buChar char="•"/>
            </a:pPr>
            <a:r>
              <a:rPr lang="en-US" sz="2400" dirty="0"/>
              <a:t> U.S. Congressional Offices – 3 (Senate, House)</a:t>
            </a:r>
          </a:p>
          <a:p>
            <a:pPr>
              <a:buFont typeface="Arial" panose="020B0604020202020204" pitchFamily="34" charset="0"/>
              <a:buChar char="•"/>
            </a:pPr>
            <a:r>
              <a:rPr lang="en-US" sz="2400" dirty="0"/>
              <a:t> Industry, Levee Districts, Nonprofit Organizations, and Private</a:t>
            </a:r>
            <a:br>
              <a:rPr lang="en-US" sz="2400" dirty="0"/>
            </a:br>
            <a:r>
              <a:rPr lang="en-US" sz="2400" dirty="0"/>
              <a:t> Citizens - 39</a:t>
            </a:r>
            <a:endParaRPr lang="en-US" dirty="0"/>
          </a:p>
        </p:txBody>
      </p:sp>
    </p:spTree>
    <p:extLst>
      <p:ext uri="{BB962C8B-B14F-4D97-AF65-F5344CB8AC3E}">
        <p14:creationId xmlns:p14="http://schemas.microsoft.com/office/powerpoint/2010/main" val="3858728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3F37-881B-4615-A3B7-505FAF2DFDC2}"/>
              </a:ext>
            </a:extLst>
          </p:cNvPr>
          <p:cNvSpPr>
            <a:spLocks noGrp="1"/>
          </p:cNvSpPr>
          <p:nvPr>
            <p:ph type="title"/>
          </p:nvPr>
        </p:nvSpPr>
        <p:spPr/>
        <p:txBody>
          <a:bodyPr/>
          <a:lstStyle/>
          <a:p>
            <a:r>
              <a:rPr lang="en-US" dirty="0"/>
              <a:t>Flood Risk and Sediment Management Summit, July 2017</a:t>
            </a:r>
          </a:p>
        </p:txBody>
      </p:sp>
      <p:sp>
        <p:nvSpPr>
          <p:cNvPr id="3" name="Content Placeholder 2">
            <a:extLst>
              <a:ext uri="{FF2B5EF4-FFF2-40B4-BE49-F238E27FC236}">
                <a16:creationId xmlns:a16="http://schemas.microsoft.com/office/drawing/2014/main" id="{7FDCC3AB-A434-47FE-9588-6E9C99A57516}"/>
              </a:ext>
            </a:extLst>
          </p:cNvPr>
          <p:cNvSpPr>
            <a:spLocks noGrp="1"/>
          </p:cNvSpPr>
          <p:nvPr>
            <p:ph idx="1"/>
          </p:nvPr>
        </p:nvSpPr>
        <p:spPr>
          <a:xfrm>
            <a:off x="1097281" y="1845734"/>
            <a:ext cx="6621956" cy="4023360"/>
          </a:xfrm>
        </p:spPr>
        <p:txBody>
          <a:bodyPr>
            <a:normAutofit/>
          </a:bodyPr>
          <a:lstStyle/>
          <a:p>
            <a:r>
              <a:rPr lang="en-US" sz="3200" dirty="0"/>
              <a:t>Perspectives of Challenges: </a:t>
            </a:r>
          </a:p>
          <a:p>
            <a:pPr>
              <a:buFont typeface="Arial" panose="020B0604020202020204" pitchFamily="34" charset="0"/>
              <a:buChar char="•"/>
            </a:pPr>
            <a:r>
              <a:rPr lang="en-US" sz="2400" dirty="0"/>
              <a:t> Lack of coordination to achieve a common vision</a:t>
            </a:r>
          </a:p>
          <a:p>
            <a:pPr>
              <a:buFont typeface="Arial" panose="020B0604020202020204" pitchFamily="34" charset="0"/>
              <a:buChar char="•"/>
            </a:pPr>
            <a:r>
              <a:rPr lang="en-US" sz="2400" dirty="0"/>
              <a:t> Management and assumption of risk based on</a:t>
            </a:r>
            <a:br>
              <a:rPr lang="en-US" sz="2400" dirty="0"/>
            </a:br>
            <a:r>
              <a:rPr lang="en-US" sz="2400" dirty="0"/>
              <a:t> outdated information</a:t>
            </a:r>
          </a:p>
          <a:p>
            <a:pPr>
              <a:buFont typeface="Arial" panose="020B0604020202020204" pitchFamily="34" charset="0"/>
              <a:buChar char="•"/>
            </a:pPr>
            <a:r>
              <a:rPr lang="en-US" sz="2400" dirty="0"/>
              <a:t> Lack of systemic, agreed upon approach to</a:t>
            </a:r>
            <a:br>
              <a:rPr lang="en-US" sz="2400" dirty="0"/>
            </a:br>
            <a:r>
              <a:rPr lang="en-US" sz="2400" dirty="0"/>
              <a:t> management</a:t>
            </a:r>
          </a:p>
          <a:p>
            <a:pPr>
              <a:buFont typeface="Arial" panose="020B0604020202020204" pitchFamily="34" charset="0"/>
              <a:buChar char="•"/>
            </a:pPr>
            <a:r>
              <a:rPr lang="en-US" sz="2400" dirty="0"/>
              <a:t> Lack of investment to improve system infrastructure</a:t>
            </a:r>
            <a:br>
              <a:rPr lang="en-US" sz="2400" dirty="0"/>
            </a:br>
            <a:r>
              <a:rPr lang="en-US" sz="2400" dirty="0"/>
              <a:t> (structural and nonstructural) </a:t>
            </a:r>
          </a:p>
        </p:txBody>
      </p:sp>
      <p:pic>
        <p:nvPicPr>
          <p:cNvPr id="4" name="Picture 3">
            <a:extLst>
              <a:ext uri="{FF2B5EF4-FFF2-40B4-BE49-F238E27FC236}">
                <a16:creationId xmlns:a16="http://schemas.microsoft.com/office/drawing/2014/main" id="{F87555CF-108A-48D9-8977-3D9B6205E50C}"/>
              </a:ext>
            </a:extLst>
          </p:cNvPr>
          <p:cNvPicPr>
            <a:picLocks noChangeAspect="1"/>
          </p:cNvPicPr>
          <p:nvPr/>
        </p:nvPicPr>
        <p:blipFill rotWithShape="1">
          <a:blip r:embed="rId3"/>
          <a:srcRect l="836" r="3900"/>
          <a:stretch/>
        </p:blipFill>
        <p:spPr>
          <a:xfrm>
            <a:off x="8123275" y="1845734"/>
            <a:ext cx="3498112" cy="4238847"/>
          </a:xfrm>
          <a:prstGeom prst="rect">
            <a:avLst/>
          </a:prstGeom>
        </p:spPr>
      </p:pic>
    </p:spTree>
    <p:extLst>
      <p:ext uri="{BB962C8B-B14F-4D97-AF65-F5344CB8AC3E}">
        <p14:creationId xmlns:p14="http://schemas.microsoft.com/office/powerpoint/2010/main" val="2601807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3F37-881B-4615-A3B7-505FAF2DFDC2}"/>
              </a:ext>
            </a:extLst>
          </p:cNvPr>
          <p:cNvSpPr>
            <a:spLocks noGrp="1"/>
          </p:cNvSpPr>
          <p:nvPr>
            <p:ph type="title"/>
          </p:nvPr>
        </p:nvSpPr>
        <p:spPr/>
        <p:txBody>
          <a:bodyPr/>
          <a:lstStyle/>
          <a:p>
            <a:r>
              <a:rPr lang="en-US" dirty="0"/>
              <a:t>Flood Risk and Sediment Management Summit, July 2017</a:t>
            </a:r>
          </a:p>
        </p:txBody>
      </p:sp>
      <p:sp>
        <p:nvSpPr>
          <p:cNvPr id="3" name="Content Placeholder 2">
            <a:extLst>
              <a:ext uri="{FF2B5EF4-FFF2-40B4-BE49-F238E27FC236}">
                <a16:creationId xmlns:a16="http://schemas.microsoft.com/office/drawing/2014/main" id="{7FDCC3AB-A434-47FE-9588-6E9C99A57516}"/>
              </a:ext>
            </a:extLst>
          </p:cNvPr>
          <p:cNvSpPr>
            <a:spLocks noGrp="1"/>
          </p:cNvSpPr>
          <p:nvPr>
            <p:ph idx="1"/>
          </p:nvPr>
        </p:nvSpPr>
        <p:spPr>
          <a:xfrm>
            <a:off x="1097281" y="1845734"/>
            <a:ext cx="6621956" cy="4023360"/>
          </a:xfrm>
        </p:spPr>
        <p:txBody>
          <a:bodyPr>
            <a:normAutofit/>
          </a:bodyPr>
          <a:lstStyle/>
          <a:p>
            <a:r>
              <a:rPr lang="en-US" sz="3200" dirty="0"/>
              <a:t>Solutions and Actions: </a:t>
            </a:r>
          </a:p>
          <a:p>
            <a:pPr>
              <a:buFont typeface="Arial" panose="020B0604020202020204" pitchFamily="34" charset="0"/>
              <a:buChar char="•"/>
            </a:pPr>
            <a:r>
              <a:rPr lang="en-US" sz="2400" dirty="0"/>
              <a:t> Develop a coordinated, systemic flood and</a:t>
            </a:r>
            <a:br>
              <a:rPr lang="en-US" sz="2400" dirty="0"/>
            </a:br>
            <a:r>
              <a:rPr lang="en-US" sz="2400" dirty="0"/>
              <a:t> sediment management plan</a:t>
            </a:r>
          </a:p>
          <a:p>
            <a:pPr>
              <a:buFont typeface="Arial" panose="020B0604020202020204" pitchFamily="34" charset="0"/>
              <a:buChar char="•"/>
            </a:pPr>
            <a:r>
              <a:rPr lang="en-US" sz="2400" dirty="0"/>
              <a:t> Establish a regional coordinating (governance body)</a:t>
            </a:r>
          </a:p>
          <a:p>
            <a:pPr>
              <a:buFont typeface="Arial" panose="020B0604020202020204" pitchFamily="34" charset="0"/>
              <a:buChar char="•"/>
            </a:pPr>
            <a:r>
              <a:rPr lang="en-US" sz="2400" dirty="0"/>
              <a:t> Address policy impediments and fiscal resource</a:t>
            </a:r>
            <a:br>
              <a:rPr lang="en-US" sz="2400" dirty="0"/>
            </a:br>
            <a:r>
              <a:rPr lang="en-US" sz="2400" dirty="0"/>
              <a:t> needs</a:t>
            </a:r>
          </a:p>
          <a:p>
            <a:pPr>
              <a:buFont typeface="Arial" panose="020B0604020202020204" pitchFamily="34" charset="0"/>
              <a:buChar char="•"/>
            </a:pPr>
            <a:r>
              <a:rPr lang="en-US" sz="2400" dirty="0"/>
              <a:t> Improve and better utilize knowledge </a:t>
            </a:r>
          </a:p>
        </p:txBody>
      </p:sp>
      <p:pic>
        <p:nvPicPr>
          <p:cNvPr id="5" name="Picture 4">
            <a:extLst>
              <a:ext uri="{FF2B5EF4-FFF2-40B4-BE49-F238E27FC236}">
                <a16:creationId xmlns:a16="http://schemas.microsoft.com/office/drawing/2014/main" id="{33146BA4-8105-4FE1-89A7-19FDC87CE18D}"/>
              </a:ext>
            </a:extLst>
          </p:cNvPr>
          <p:cNvPicPr>
            <a:picLocks noChangeAspect="1"/>
          </p:cNvPicPr>
          <p:nvPr/>
        </p:nvPicPr>
        <p:blipFill rotWithShape="1">
          <a:blip r:embed="rId3"/>
          <a:srcRect l="836" r="3900"/>
          <a:stretch/>
        </p:blipFill>
        <p:spPr>
          <a:xfrm>
            <a:off x="8123275" y="1845734"/>
            <a:ext cx="3498112" cy="4238847"/>
          </a:xfrm>
          <a:prstGeom prst="rect">
            <a:avLst/>
          </a:prstGeom>
        </p:spPr>
      </p:pic>
    </p:spTree>
    <p:extLst>
      <p:ext uri="{BB962C8B-B14F-4D97-AF65-F5344CB8AC3E}">
        <p14:creationId xmlns:p14="http://schemas.microsoft.com/office/powerpoint/2010/main" val="174506393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2765</TotalTime>
  <Words>1875</Words>
  <Application>Microsoft Office PowerPoint</Application>
  <PresentationFormat>Widescreen</PresentationFormat>
  <Paragraphs>179</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Retrospect</vt:lpstr>
      <vt:lpstr>UMRS Flood and Sediment Management Study</vt:lpstr>
      <vt:lpstr>Roadmap</vt:lpstr>
      <vt:lpstr>Framing the Issue</vt:lpstr>
      <vt:lpstr>Framing the Issue</vt:lpstr>
      <vt:lpstr>Section 729</vt:lpstr>
      <vt:lpstr>Section 729 – Watershed Plan</vt:lpstr>
      <vt:lpstr>Flood Risk and Sediment Management Summit, July 2017</vt:lpstr>
      <vt:lpstr>Flood Risk and Sediment Management Summit, July 2017</vt:lpstr>
      <vt:lpstr>Flood Risk and Sediment Management Summit, July 2017</vt:lpstr>
      <vt:lpstr>Planning Assistance to the States Proposal, June 2018</vt:lpstr>
      <vt:lpstr>Planning Assistance to the States Proposal, June 2018</vt:lpstr>
      <vt:lpstr>UMRBA-USACE Communications Workshop, August 2018</vt:lpstr>
      <vt:lpstr>Scope of Work, Ongoing</vt:lpstr>
      <vt:lpstr>Scope of Work, Ongoing</vt:lpstr>
      <vt:lpstr>Recap and Next Steps</vt:lpstr>
      <vt:lpstr>Mississippi River Commission Visit, August 2018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Salvato</dc:creator>
  <cp:lastModifiedBy>Andrew Stephenson</cp:lastModifiedBy>
  <cp:revision>210</cp:revision>
  <cp:lastPrinted>2018-10-22T22:58:54Z</cp:lastPrinted>
  <dcterms:created xsi:type="dcterms:W3CDTF">2018-07-27T17:33:55Z</dcterms:created>
  <dcterms:modified xsi:type="dcterms:W3CDTF">2018-10-22T22:59:54Z</dcterms:modified>
</cp:coreProperties>
</file>